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09" r:id="rId2"/>
    <p:sldId id="371" r:id="rId3"/>
    <p:sldId id="386" r:id="rId4"/>
    <p:sldId id="387" r:id="rId5"/>
    <p:sldId id="382" r:id="rId6"/>
    <p:sldId id="388" r:id="rId7"/>
    <p:sldId id="389" r:id="rId8"/>
    <p:sldId id="383" r:id="rId9"/>
    <p:sldId id="390" r:id="rId10"/>
    <p:sldId id="391" r:id="rId11"/>
    <p:sldId id="392" r:id="rId12"/>
    <p:sldId id="393" r:id="rId13"/>
    <p:sldId id="384" r:id="rId14"/>
    <p:sldId id="394" r:id="rId15"/>
    <p:sldId id="395" r:id="rId16"/>
    <p:sldId id="385" r:id="rId17"/>
    <p:sldId id="396" r:id="rId18"/>
    <p:sldId id="397" r:id="rId19"/>
    <p:sldId id="398" r:id="rId20"/>
    <p:sldId id="326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D45629"/>
    <a:srgbClr val="B4CCC5"/>
    <a:srgbClr val="F9FAEE"/>
    <a:srgbClr val="A49CFF"/>
    <a:srgbClr val="E5E2DD"/>
    <a:srgbClr val="011F2C"/>
    <a:srgbClr val="EA7137"/>
    <a:srgbClr val="E6E3DE"/>
    <a:srgbClr val="E4E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7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751173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49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15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74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438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45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338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891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143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63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4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73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7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56" r:id="rId5"/>
    <p:sldLayoutId id="2147483658" r:id="rId6"/>
    <p:sldLayoutId id="2147483659" r:id="rId7"/>
    <p:sldLayoutId id="214748366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atewaycc.tv/wp-content/uploads/2014/04/Philippians-Title-Option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7803"/>
            <a:ext cx="24384000" cy="916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3625" y="9414162"/>
            <a:ext cx="1537733" cy="15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1aeh7hxqn8xf9.cloudfront.net/wp-content/uploads/2016/02/are-you-ready-to-be-poured-out-as-an-offering-1.jpg?7489a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5"/>
          <a:stretch/>
        </p:blipFill>
        <p:spPr bwMode="auto">
          <a:xfrm>
            <a:off x="16518194" y="0"/>
            <a:ext cx="7865806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4967" y="2675165"/>
            <a:ext cx="17167123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 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So 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if there is any encouragement </a:t>
            </a:r>
            <a:r>
              <a:rPr lang="en-US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</a:t>
            </a:r>
            <a:r>
              <a:rPr lang="en-US" sz="4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Christ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…</a:t>
            </a:r>
          </a:p>
          <a:p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r>
              <a:rPr lang="en-US" sz="48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4800" b="1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 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complete 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my joy by </a:t>
            </a:r>
            <a:r>
              <a:rPr lang="en-US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being of the same </a:t>
            </a:r>
            <a:r>
              <a:rPr lang="en-US" sz="4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mind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4800" b="1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r>
              <a:rPr lang="en-US" sz="48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r>
              <a:rPr lang="en-US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Do nothing from selfish ambition or conceit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but in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humility </a:t>
            </a:r>
            <a:r>
              <a:rPr lang="en-US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count others </a:t>
            </a:r>
            <a:r>
              <a:rPr lang="en-US" sz="4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more </a:t>
            </a:r>
            <a:r>
              <a:rPr lang="en-US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significant than yourselves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. </a:t>
            </a:r>
            <a:endParaRPr lang="en-US" sz="4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4800" b="1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  <a:r>
              <a:rPr lang="en-US" sz="48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Let each of you look not only to his own interests, </a:t>
            </a:r>
            <a:endParaRPr lang="en-US" sz="4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but 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also to the interests of others. </a:t>
            </a:r>
            <a:endParaRPr lang="en-US" sz="4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4800" b="1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r>
              <a:rPr lang="en-US" sz="48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Have this mind among yourselves, 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which 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is 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yours</a:t>
            </a:r>
            <a:b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 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Christ 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Jesus,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r>
              <a:rPr lang="en-US" sz="4800" b="1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  <a:r>
              <a:rPr lang="en-US" sz="48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who, though he was in the form of God, </a:t>
            </a:r>
            <a:endParaRPr lang="en-US" sz="48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did 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not count equality with God a thing to be 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grasped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, 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4800" b="1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7</a:t>
            </a:r>
            <a:r>
              <a:rPr lang="en-US" sz="48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but </a:t>
            </a:r>
            <a:r>
              <a:rPr lang="en-US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emptied himself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by taking the form of a </a:t>
            </a:r>
            <a:r>
              <a:rPr lang="en-US" sz="4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servant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 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being 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born in the likeness of men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US" sz="4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96929" y="353961"/>
            <a:ext cx="10363200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Philippians 2</a:t>
            </a:r>
            <a:endParaRPr kumimoji="0" lang="en-US" sz="199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72689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1aeh7hxqn8xf9.cloudfront.net/wp-content/uploads/2016/02/are-you-ready-to-be-poured-out-as-an-offering-1.jpg?7489a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5"/>
          <a:stretch/>
        </p:blipFill>
        <p:spPr bwMode="auto">
          <a:xfrm>
            <a:off x="16518194" y="0"/>
            <a:ext cx="7865806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4967" y="2749183"/>
            <a:ext cx="1716712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baseline="30000" dirty="0">
                <a:latin typeface="Century Gothic" panose="020B0502020202020204" pitchFamily="34" charset="0"/>
              </a:rPr>
              <a:t>14 </a:t>
            </a:r>
            <a:r>
              <a:rPr lang="en-US" sz="4800" b="1" dirty="0">
                <a:latin typeface="Century Gothic" panose="020B0502020202020204" pitchFamily="34" charset="0"/>
              </a:rPr>
              <a:t>Do all things without grumbling or disputing</a:t>
            </a:r>
            <a:r>
              <a:rPr lang="en-US" sz="4800" dirty="0">
                <a:latin typeface="Century Gothic" panose="020B0502020202020204" pitchFamily="34" charset="0"/>
              </a:rPr>
              <a:t>, </a:t>
            </a:r>
            <a:endParaRPr lang="en-US" sz="4800" dirty="0" smtClean="0">
              <a:latin typeface="Century Gothic" panose="020B0502020202020204" pitchFamily="34" charset="0"/>
            </a:endParaRPr>
          </a:p>
          <a:p>
            <a:r>
              <a:rPr lang="en-US" sz="4800" b="1" baseline="30000" dirty="0" smtClean="0">
                <a:latin typeface="Century Gothic" panose="020B0502020202020204" pitchFamily="34" charset="0"/>
              </a:rPr>
              <a:t>15</a:t>
            </a:r>
            <a:r>
              <a:rPr lang="en-US" sz="4800" b="1" baseline="30000" dirty="0">
                <a:latin typeface="Century Gothic" panose="020B0502020202020204" pitchFamily="34" charset="0"/>
              </a:rPr>
              <a:t> </a:t>
            </a:r>
            <a:r>
              <a:rPr lang="en-US" sz="4800" dirty="0">
                <a:latin typeface="Century Gothic" panose="020B0502020202020204" pitchFamily="34" charset="0"/>
              </a:rPr>
              <a:t>that you may be blameless and innocent, </a:t>
            </a:r>
            <a:endParaRPr lang="en-US" sz="4800" dirty="0" smtClean="0">
              <a:latin typeface="Century Gothic" panose="020B0502020202020204" pitchFamily="34" charset="0"/>
            </a:endParaRPr>
          </a:p>
          <a:p>
            <a:r>
              <a:rPr lang="en-US" sz="4800" dirty="0" smtClean="0">
                <a:latin typeface="Century Gothic" panose="020B0502020202020204" pitchFamily="34" charset="0"/>
              </a:rPr>
              <a:t>children </a:t>
            </a:r>
            <a:r>
              <a:rPr lang="en-US" sz="4800" dirty="0">
                <a:latin typeface="Century Gothic" panose="020B0502020202020204" pitchFamily="34" charset="0"/>
              </a:rPr>
              <a:t>of God without blemish in the midst </a:t>
            </a:r>
            <a:endParaRPr lang="en-US" sz="4800" dirty="0" smtClean="0">
              <a:latin typeface="Century Gothic" panose="020B0502020202020204" pitchFamily="34" charset="0"/>
            </a:endParaRPr>
          </a:p>
          <a:p>
            <a:r>
              <a:rPr lang="en-US" sz="4800" dirty="0" smtClean="0">
                <a:latin typeface="Century Gothic" panose="020B0502020202020204" pitchFamily="34" charset="0"/>
              </a:rPr>
              <a:t>of a </a:t>
            </a:r>
            <a:r>
              <a:rPr lang="en-US" sz="4800" dirty="0">
                <a:latin typeface="Century Gothic" panose="020B0502020202020204" pitchFamily="34" charset="0"/>
              </a:rPr>
              <a:t>crooked and twisted generation, </a:t>
            </a:r>
            <a:endParaRPr lang="en-US" sz="4800" dirty="0" smtClean="0">
              <a:latin typeface="Century Gothic" panose="020B0502020202020204" pitchFamily="34" charset="0"/>
            </a:endParaRPr>
          </a:p>
          <a:p>
            <a:r>
              <a:rPr lang="en-US" sz="4800" dirty="0" smtClean="0">
                <a:latin typeface="Century Gothic" panose="020B0502020202020204" pitchFamily="34" charset="0"/>
              </a:rPr>
              <a:t>among </a:t>
            </a:r>
            <a:r>
              <a:rPr lang="en-US" sz="4800" dirty="0">
                <a:latin typeface="Century Gothic" panose="020B0502020202020204" pitchFamily="34" charset="0"/>
              </a:rPr>
              <a:t>whom you shine as lights in the world, </a:t>
            </a:r>
            <a:endParaRPr lang="en-US" sz="4800" dirty="0" smtClean="0">
              <a:latin typeface="Century Gothic" panose="020B0502020202020204" pitchFamily="34" charset="0"/>
            </a:endParaRPr>
          </a:p>
          <a:p>
            <a:r>
              <a:rPr lang="en-US" sz="4800" b="1" baseline="30000" dirty="0" smtClean="0">
                <a:latin typeface="Century Gothic" panose="020B0502020202020204" pitchFamily="34" charset="0"/>
              </a:rPr>
              <a:t>16</a:t>
            </a:r>
            <a:r>
              <a:rPr lang="en-US" sz="4800" b="1" baseline="30000" dirty="0">
                <a:latin typeface="Century Gothic" panose="020B0502020202020204" pitchFamily="34" charset="0"/>
              </a:rPr>
              <a:t> </a:t>
            </a:r>
            <a:r>
              <a:rPr lang="en-US" sz="4800" dirty="0">
                <a:latin typeface="Century Gothic" panose="020B0502020202020204" pitchFamily="34" charset="0"/>
              </a:rPr>
              <a:t>holding fast to the word of </a:t>
            </a:r>
            <a:r>
              <a:rPr lang="en-US" sz="4800" dirty="0" smtClean="0">
                <a:latin typeface="Century Gothic" panose="020B0502020202020204" pitchFamily="34" charset="0"/>
              </a:rPr>
              <a:t>life…</a:t>
            </a:r>
            <a:r>
              <a:rPr lang="en-US" sz="4800" dirty="0">
                <a:latin typeface="Century Gothic" panose="020B0502020202020204" pitchFamily="34" charset="0"/>
              </a:rPr>
              <a:t> </a:t>
            </a:r>
            <a:endParaRPr lang="en-US" sz="4800" dirty="0" smtClean="0">
              <a:latin typeface="Century Gothic" panose="020B0502020202020204" pitchFamily="34" charset="0"/>
            </a:endParaRPr>
          </a:p>
          <a:p>
            <a:r>
              <a:rPr lang="en-US" sz="4800" b="1" baseline="30000" dirty="0" smtClean="0">
                <a:latin typeface="Century Gothic" panose="020B0502020202020204" pitchFamily="34" charset="0"/>
              </a:rPr>
              <a:t>17</a:t>
            </a:r>
            <a:r>
              <a:rPr lang="en-US" sz="4800" b="1" baseline="30000" dirty="0">
                <a:latin typeface="Century Gothic" panose="020B0502020202020204" pitchFamily="34" charset="0"/>
              </a:rPr>
              <a:t> </a:t>
            </a:r>
            <a:r>
              <a:rPr lang="en-US" sz="4800" b="1" dirty="0">
                <a:latin typeface="Century Gothic" panose="020B0502020202020204" pitchFamily="34" charset="0"/>
              </a:rPr>
              <a:t>Even if I am to be poured out as a drink offering</a:t>
            </a:r>
            <a:r>
              <a:rPr lang="en-US" sz="4800" dirty="0">
                <a:latin typeface="Century Gothic" panose="020B0502020202020204" pitchFamily="34" charset="0"/>
              </a:rPr>
              <a:t> upon the sacrificial offering of your faith, </a:t>
            </a:r>
            <a:endParaRPr lang="en-US" sz="4800" dirty="0" smtClean="0">
              <a:latin typeface="Century Gothic" panose="020B0502020202020204" pitchFamily="34" charset="0"/>
            </a:endParaRPr>
          </a:p>
          <a:p>
            <a:r>
              <a:rPr lang="en-US" sz="4800" b="1" dirty="0" smtClean="0">
                <a:latin typeface="Century Gothic" panose="020B0502020202020204" pitchFamily="34" charset="0"/>
              </a:rPr>
              <a:t>I </a:t>
            </a:r>
            <a:r>
              <a:rPr lang="en-US" sz="4800" b="1" dirty="0">
                <a:latin typeface="Century Gothic" panose="020B0502020202020204" pitchFamily="34" charset="0"/>
              </a:rPr>
              <a:t>am glad and rejoice </a:t>
            </a:r>
            <a:r>
              <a:rPr lang="en-US" sz="4800" dirty="0">
                <a:latin typeface="Century Gothic" panose="020B0502020202020204" pitchFamily="34" charset="0"/>
              </a:rPr>
              <a:t>with you all. </a:t>
            </a:r>
            <a:endParaRPr lang="en-US" sz="4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96929" y="353961"/>
            <a:ext cx="10363200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Philippians 2</a:t>
            </a:r>
            <a:endParaRPr kumimoji="0" lang="en-US" sz="199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7591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1aeh7hxqn8xf9.cloudfront.net/wp-content/uploads/2016/02/are-you-ready-to-be-poured-out-as-an-offering-1.jpg?7489a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5"/>
          <a:stretch/>
        </p:blipFill>
        <p:spPr bwMode="auto">
          <a:xfrm>
            <a:off x="16518194" y="0"/>
            <a:ext cx="7865806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26426" y="3657599"/>
            <a:ext cx="10363200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Timothy</a:t>
            </a:r>
            <a:endParaRPr kumimoji="0" lang="en-US" sz="199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2904" y="5921846"/>
            <a:ext cx="10363200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5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Epahroditus</a:t>
            </a:r>
            <a:endParaRPr kumimoji="0" lang="en-US" sz="199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6426" y="5052593"/>
            <a:ext cx="10363200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8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&amp;</a:t>
            </a:r>
            <a:endParaRPr kumimoji="0" lang="en-US" sz="13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437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.abcnews.com/images/International/GTY_prison_139557071_jt_131013_33x16_1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3" t="8102" r="13761" b="382"/>
          <a:stretch/>
        </p:blipFill>
        <p:spPr bwMode="auto">
          <a:xfrm>
            <a:off x="0" y="0"/>
            <a:ext cx="24384000" cy="137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43560" y="965515"/>
            <a:ext cx="526084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GOSPEL</a:t>
            </a:r>
            <a:endParaRPr kumimoji="0" lang="en-US" sz="8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18158" y="1777665"/>
            <a:ext cx="10363200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mission</a:t>
            </a:r>
            <a:endParaRPr kumimoji="0" lang="en-US" sz="199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196493" y="947367"/>
            <a:ext cx="6954981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15196495" y="3819561"/>
            <a:ext cx="6954981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17429017" y="3918958"/>
            <a:ext cx="551023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Philippians 3:1-21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2" y="246736"/>
            <a:ext cx="1537733" cy="15309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098210"/>
            <a:ext cx="24384000" cy="8227893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96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Remove the PRESENT distractions</a:t>
            </a:r>
            <a:endParaRPr lang="en-US" sz="8000" dirty="0" smtClean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4800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 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Finally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, my 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brothers, </a:t>
            </a:r>
            <a:r>
              <a:rPr lang="en-US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rejoice in the </a:t>
            </a:r>
            <a:r>
              <a:rPr lang="en-US" sz="4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Lord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en-US" sz="4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4800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 </a:t>
            </a:r>
            <a:r>
              <a:rPr lang="en-US" sz="4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Look </a:t>
            </a:r>
            <a:r>
              <a:rPr lang="en-US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out for the dogs, </a:t>
            </a:r>
            <a:r>
              <a:rPr lang="en-US" sz="48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 </a:t>
            </a:r>
            <a:r>
              <a:rPr lang="en-US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evildoers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, look out for those who mutilate the flesh. 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4800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For we are the circumcision, who worship by the Spirit of 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God </a:t>
            </a:r>
            <a:b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and 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glory in Christ Jesus and put no confidence in the flesh— 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4800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4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though I myself have reason for confidence in the 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flesh. … </a:t>
            </a:r>
            <a:b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4800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7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But </a:t>
            </a:r>
            <a:r>
              <a:rPr lang="en-US" sz="4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whatever gain I had, I counted as loss for the sake of Christ. 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4800" baseline="30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8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Indeed, I count everything as loss because of the surpassing worth of knowing Christ Jesus my Lord. For his sake I have suffered the loss of all things and count them as rubbish, in order that I may gain Christ </a:t>
            </a:r>
            <a:r>
              <a:rPr lang="en-US" sz="4800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9</a:t>
            </a:r>
            <a:r>
              <a:rPr lang="en-US" sz="4800" dirty="0">
                <a:solidFill>
                  <a:schemeClr val="tx1"/>
                </a:solidFill>
                <a:latin typeface="Century Gothic" panose="020B0502020202020204" pitchFamily="34" charset="0"/>
              </a:rPr>
              <a:t> and be found in </a:t>
            </a:r>
            <a:r>
              <a:rPr lang="en-US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him.</a:t>
            </a:r>
            <a:endParaRPr kumimoji="0" lang="en-US" sz="60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824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.abcnews.com/images/International/GTY_prison_139557071_jt_131013_33x16_1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3" t="8102" r="13761" b="382"/>
          <a:stretch/>
        </p:blipFill>
        <p:spPr bwMode="auto">
          <a:xfrm>
            <a:off x="0" y="0"/>
            <a:ext cx="24384000" cy="137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43560" y="965515"/>
            <a:ext cx="526084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GOSPEL</a:t>
            </a:r>
            <a:endParaRPr kumimoji="0" lang="en-US" sz="8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18158" y="1777665"/>
            <a:ext cx="10363200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mission</a:t>
            </a:r>
            <a:endParaRPr kumimoji="0" lang="en-US" sz="199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196493" y="947367"/>
            <a:ext cx="6954981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15196495" y="3819561"/>
            <a:ext cx="6954981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17429017" y="3918958"/>
            <a:ext cx="551023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Philippians 3:1-21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2" y="246736"/>
            <a:ext cx="1537733" cy="15309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29372"/>
            <a:ext cx="24384000" cy="5365571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96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Forget what is in the PAST</a:t>
            </a:r>
            <a:endParaRPr lang="en-US" sz="8000" dirty="0" smtClean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4800" b="1" baseline="30000" dirty="0" smtClean="0">
                <a:latin typeface="Century Gothic" panose="020B0502020202020204" pitchFamily="34" charset="0"/>
              </a:rPr>
              <a:t>12</a:t>
            </a:r>
            <a:r>
              <a:rPr lang="en-US" sz="4800" b="1" baseline="30000" dirty="0">
                <a:latin typeface="Century Gothic" panose="020B0502020202020204" pitchFamily="34" charset="0"/>
              </a:rPr>
              <a:t> </a:t>
            </a:r>
            <a:r>
              <a:rPr lang="en-US" sz="4800" dirty="0">
                <a:latin typeface="Century Gothic" panose="020B0502020202020204" pitchFamily="34" charset="0"/>
              </a:rPr>
              <a:t>Not that I have already obtained this or am already perfect, </a:t>
            </a:r>
            <a:r>
              <a:rPr lang="en-US" sz="4800" dirty="0" smtClean="0">
                <a:latin typeface="Century Gothic" panose="020B0502020202020204" pitchFamily="34" charset="0"/>
              </a:rPr>
              <a:t/>
            </a:r>
            <a:br>
              <a:rPr lang="en-US" sz="4800" dirty="0" smtClean="0">
                <a:latin typeface="Century Gothic" panose="020B0502020202020204" pitchFamily="34" charset="0"/>
              </a:rPr>
            </a:br>
            <a:r>
              <a:rPr lang="en-US" sz="4800" dirty="0" smtClean="0">
                <a:latin typeface="Century Gothic" panose="020B0502020202020204" pitchFamily="34" charset="0"/>
              </a:rPr>
              <a:t>but </a:t>
            </a:r>
            <a:r>
              <a:rPr lang="en-US" sz="4800" dirty="0">
                <a:latin typeface="Century Gothic" panose="020B0502020202020204" pitchFamily="34" charset="0"/>
              </a:rPr>
              <a:t>I press on </a:t>
            </a:r>
            <a:r>
              <a:rPr lang="en-US" sz="4800" dirty="0" smtClean="0">
                <a:latin typeface="Century Gothic" panose="020B0502020202020204" pitchFamily="34" charset="0"/>
              </a:rPr>
              <a:t>to </a:t>
            </a:r>
            <a:r>
              <a:rPr lang="en-US" sz="4800" dirty="0">
                <a:latin typeface="Century Gothic" panose="020B0502020202020204" pitchFamily="34" charset="0"/>
              </a:rPr>
              <a:t>make it my own, because Christ Jesus has made me his own. </a:t>
            </a:r>
            <a:endParaRPr lang="en-US" sz="4800" dirty="0" smtClean="0">
              <a:latin typeface="Century Gothic" panose="020B0502020202020204" pitchFamily="34" charset="0"/>
            </a:endParaRPr>
          </a:p>
          <a:p>
            <a:r>
              <a:rPr lang="en-US" sz="4800" b="1" baseline="30000" dirty="0" smtClean="0">
                <a:latin typeface="Century Gothic" panose="020B0502020202020204" pitchFamily="34" charset="0"/>
              </a:rPr>
              <a:t>13</a:t>
            </a:r>
            <a:r>
              <a:rPr lang="en-US" sz="4800" b="1" baseline="30000" dirty="0">
                <a:latin typeface="Century Gothic" panose="020B0502020202020204" pitchFamily="34" charset="0"/>
              </a:rPr>
              <a:t> </a:t>
            </a:r>
            <a:r>
              <a:rPr lang="en-US" sz="4800" dirty="0">
                <a:latin typeface="Century Gothic" panose="020B0502020202020204" pitchFamily="34" charset="0"/>
              </a:rPr>
              <a:t>Brothers, I do not consider that I have made it my own. </a:t>
            </a:r>
            <a:r>
              <a:rPr lang="en-US" sz="4800" dirty="0" smtClean="0">
                <a:latin typeface="Century Gothic" panose="020B0502020202020204" pitchFamily="34" charset="0"/>
              </a:rPr>
              <a:t/>
            </a:r>
            <a:br>
              <a:rPr lang="en-US" sz="4800" dirty="0" smtClean="0">
                <a:latin typeface="Century Gothic" panose="020B0502020202020204" pitchFamily="34" charset="0"/>
              </a:rPr>
            </a:br>
            <a:r>
              <a:rPr lang="en-US" sz="4800" b="1" dirty="0" smtClean="0">
                <a:latin typeface="Century Gothic" panose="020B0502020202020204" pitchFamily="34" charset="0"/>
              </a:rPr>
              <a:t>But </a:t>
            </a:r>
            <a:r>
              <a:rPr lang="en-US" sz="4800" b="1" dirty="0">
                <a:latin typeface="Century Gothic" panose="020B0502020202020204" pitchFamily="34" charset="0"/>
              </a:rPr>
              <a:t>one thing I do:</a:t>
            </a:r>
            <a:r>
              <a:rPr lang="en-US" sz="4800" dirty="0">
                <a:latin typeface="Century Gothic" panose="020B0502020202020204" pitchFamily="34" charset="0"/>
              </a:rPr>
              <a:t> </a:t>
            </a:r>
            <a:r>
              <a:rPr lang="en-US" sz="5400" b="1" dirty="0">
                <a:latin typeface="Century Gothic" panose="020B0502020202020204" pitchFamily="34" charset="0"/>
              </a:rPr>
              <a:t>forgetting what lies behind </a:t>
            </a:r>
            <a:endParaRPr lang="en-US" sz="4800" b="1" dirty="0" smtClean="0">
              <a:latin typeface="Century Gothic" panose="020B0502020202020204" pitchFamily="34" charset="0"/>
            </a:endParaRPr>
          </a:p>
          <a:p>
            <a:r>
              <a:rPr lang="en-US" sz="4800" dirty="0" smtClean="0">
                <a:latin typeface="Century Gothic" panose="020B0502020202020204" pitchFamily="34" charset="0"/>
              </a:rPr>
              <a:t>and </a:t>
            </a:r>
            <a:r>
              <a:rPr lang="en-US" sz="4800" dirty="0">
                <a:latin typeface="Century Gothic" panose="020B0502020202020204" pitchFamily="34" charset="0"/>
              </a:rPr>
              <a:t>straining forward to what lies ahead,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7692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.abcnews.com/images/International/GTY_prison_139557071_jt_131013_33x16_1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3" t="8102" r="13761" b="382"/>
          <a:stretch/>
        </p:blipFill>
        <p:spPr bwMode="auto">
          <a:xfrm>
            <a:off x="0" y="0"/>
            <a:ext cx="24384000" cy="137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43560" y="965515"/>
            <a:ext cx="526084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GOSPEL</a:t>
            </a:r>
            <a:endParaRPr kumimoji="0" lang="en-US" sz="8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18158" y="1777665"/>
            <a:ext cx="10363200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mission</a:t>
            </a:r>
            <a:endParaRPr kumimoji="0" lang="en-US" sz="199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196493" y="947367"/>
            <a:ext cx="6954981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15196495" y="3819561"/>
            <a:ext cx="6954981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17429017" y="3918958"/>
            <a:ext cx="551023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Philippians 3:1-21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2" y="246736"/>
            <a:ext cx="1537733" cy="15309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438339"/>
            <a:ext cx="24384000" cy="6196568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96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Press on for the PRIZE</a:t>
            </a:r>
            <a:endParaRPr lang="en-US" sz="8000" dirty="0" smtClean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4800" b="1" baseline="30000" dirty="0" smtClean="0">
                <a:latin typeface="Century Gothic" panose="020B0502020202020204" pitchFamily="34" charset="0"/>
              </a:rPr>
              <a:t>12</a:t>
            </a:r>
            <a:r>
              <a:rPr lang="en-US" sz="4800" b="1" baseline="30000" dirty="0">
                <a:latin typeface="Century Gothic" panose="020B0502020202020204" pitchFamily="34" charset="0"/>
              </a:rPr>
              <a:t> </a:t>
            </a:r>
            <a:r>
              <a:rPr lang="en-US" sz="4800" dirty="0">
                <a:latin typeface="Century Gothic" panose="020B0502020202020204" pitchFamily="34" charset="0"/>
              </a:rPr>
              <a:t>Not that I have already obtained this or am already perfect, </a:t>
            </a:r>
            <a:r>
              <a:rPr lang="en-US" sz="4800" dirty="0" smtClean="0">
                <a:latin typeface="Century Gothic" panose="020B0502020202020204" pitchFamily="34" charset="0"/>
              </a:rPr>
              <a:t/>
            </a:r>
            <a:br>
              <a:rPr lang="en-US" sz="4800" dirty="0" smtClean="0">
                <a:latin typeface="Century Gothic" panose="020B0502020202020204" pitchFamily="34" charset="0"/>
              </a:rPr>
            </a:br>
            <a:r>
              <a:rPr lang="en-US" sz="4800" dirty="0" smtClean="0">
                <a:latin typeface="Century Gothic" panose="020B0502020202020204" pitchFamily="34" charset="0"/>
              </a:rPr>
              <a:t>but </a:t>
            </a:r>
            <a:r>
              <a:rPr lang="en-US" sz="4800" dirty="0">
                <a:latin typeface="Century Gothic" panose="020B0502020202020204" pitchFamily="34" charset="0"/>
              </a:rPr>
              <a:t>I press on </a:t>
            </a:r>
            <a:r>
              <a:rPr lang="en-US" sz="4800" dirty="0" smtClean="0">
                <a:latin typeface="Century Gothic" panose="020B0502020202020204" pitchFamily="34" charset="0"/>
              </a:rPr>
              <a:t>to </a:t>
            </a:r>
            <a:r>
              <a:rPr lang="en-US" sz="4800" dirty="0">
                <a:latin typeface="Century Gothic" panose="020B0502020202020204" pitchFamily="34" charset="0"/>
              </a:rPr>
              <a:t>make it my own, because Christ Jesus has made me his own. </a:t>
            </a:r>
            <a:endParaRPr lang="en-US" sz="4800" dirty="0" smtClean="0">
              <a:latin typeface="Century Gothic" panose="020B0502020202020204" pitchFamily="34" charset="0"/>
            </a:endParaRPr>
          </a:p>
          <a:p>
            <a:r>
              <a:rPr lang="en-US" sz="4800" b="1" baseline="30000" dirty="0" smtClean="0">
                <a:latin typeface="Century Gothic" panose="020B0502020202020204" pitchFamily="34" charset="0"/>
              </a:rPr>
              <a:t>13</a:t>
            </a:r>
            <a:r>
              <a:rPr lang="en-US" sz="4800" b="1" baseline="30000" dirty="0">
                <a:latin typeface="Century Gothic" panose="020B0502020202020204" pitchFamily="34" charset="0"/>
              </a:rPr>
              <a:t> </a:t>
            </a:r>
            <a:r>
              <a:rPr lang="en-US" sz="4800" dirty="0">
                <a:latin typeface="Century Gothic" panose="020B0502020202020204" pitchFamily="34" charset="0"/>
              </a:rPr>
              <a:t>Brothers, I do not consider that I have made it my own. </a:t>
            </a:r>
            <a:r>
              <a:rPr lang="en-US" sz="4800" dirty="0" smtClean="0">
                <a:latin typeface="Century Gothic" panose="020B0502020202020204" pitchFamily="34" charset="0"/>
              </a:rPr>
              <a:t/>
            </a:r>
            <a:br>
              <a:rPr lang="en-US" sz="4800" dirty="0" smtClean="0">
                <a:latin typeface="Century Gothic" panose="020B0502020202020204" pitchFamily="34" charset="0"/>
              </a:rPr>
            </a:br>
            <a:r>
              <a:rPr lang="en-US" sz="4800" b="1" dirty="0" smtClean="0">
                <a:latin typeface="Century Gothic" panose="020B0502020202020204" pitchFamily="34" charset="0"/>
              </a:rPr>
              <a:t>But </a:t>
            </a:r>
            <a:r>
              <a:rPr lang="en-US" sz="4800" b="1" dirty="0">
                <a:latin typeface="Century Gothic" panose="020B0502020202020204" pitchFamily="34" charset="0"/>
              </a:rPr>
              <a:t>one thing I do:</a:t>
            </a:r>
            <a:r>
              <a:rPr lang="en-US" sz="4800" dirty="0">
                <a:latin typeface="Century Gothic" panose="020B0502020202020204" pitchFamily="34" charset="0"/>
              </a:rPr>
              <a:t> forgetting what lies behind </a:t>
            </a:r>
            <a:endParaRPr lang="en-US" sz="4800" dirty="0" smtClean="0">
              <a:latin typeface="Century Gothic" panose="020B0502020202020204" pitchFamily="34" charset="0"/>
            </a:endParaRPr>
          </a:p>
          <a:p>
            <a:r>
              <a:rPr lang="en-US" sz="4800" dirty="0" smtClean="0">
                <a:latin typeface="Century Gothic" panose="020B0502020202020204" pitchFamily="34" charset="0"/>
              </a:rPr>
              <a:t>and </a:t>
            </a:r>
            <a:r>
              <a:rPr lang="en-US" sz="5400" b="1" dirty="0">
                <a:latin typeface="Century Gothic" panose="020B0502020202020204" pitchFamily="34" charset="0"/>
              </a:rPr>
              <a:t>straining forward to what lies ahead</a:t>
            </a:r>
            <a:r>
              <a:rPr lang="en-US" sz="5400" b="1" dirty="0" smtClean="0">
                <a:latin typeface="Century Gothic" panose="020B0502020202020204" pitchFamily="34" charset="0"/>
              </a:rPr>
              <a:t>, </a:t>
            </a:r>
            <a:r>
              <a:rPr lang="en-US" sz="5400" b="1" baseline="30000" dirty="0" smtClean="0">
                <a:latin typeface="Century Gothic" panose="020B0502020202020204" pitchFamily="34" charset="0"/>
              </a:rPr>
              <a:t>14</a:t>
            </a:r>
            <a:r>
              <a:rPr lang="en-US" sz="5400" b="1" baseline="30000" dirty="0">
                <a:latin typeface="Century Gothic" panose="020B0502020202020204" pitchFamily="34" charset="0"/>
              </a:rPr>
              <a:t> </a:t>
            </a:r>
            <a:r>
              <a:rPr lang="en-US" sz="5400" b="1" dirty="0">
                <a:latin typeface="Century Gothic" panose="020B0502020202020204" pitchFamily="34" charset="0"/>
              </a:rPr>
              <a:t>I press on toward the goal </a:t>
            </a:r>
            <a:endParaRPr lang="en-US" sz="5400" b="1" dirty="0" smtClean="0">
              <a:latin typeface="Century Gothic" panose="020B0502020202020204" pitchFamily="34" charset="0"/>
            </a:endParaRPr>
          </a:p>
          <a:p>
            <a:r>
              <a:rPr lang="en-US" sz="5400" b="1" dirty="0" smtClean="0">
                <a:latin typeface="Century Gothic" panose="020B0502020202020204" pitchFamily="34" charset="0"/>
              </a:rPr>
              <a:t>for</a:t>
            </a:r>
            <a:r>
              <a:rPr lang="en-US" sz="5400" b="1" dirty="0">
                <a:latin typeface="Century Gothic" panose="020B0502020202020204" pitchFamily="34" charset="0"/>
              </a:rPr>
              <a:t> the prize </a:t>
            </a:r>
            <a:r>
              <a:rPr lang="en-US" sz="5400" b="1" dirty="0" smtClean="0">
                <a:latin typeface="Century Gothic" panose="020B0502020202020204" pitchFamily="34" charset="0"/>
              </a:rPr>
              <a:t>of </a:t>
            </a:r>
            <a:r>
              <a:rPr lang="en-US" sz="5400" b="1" dirty="0">
                <a:latin typeface="Century Gothic" panose="020B0502020202020204" pitchFamily="34" charset="0"/>
              </a:rPr>
              <a:t>the upward call of God in Christ Jesus.</a:t>
            </a:r>
            <a:r>
              <a:rPr lang="en-US" sz="4800" dirty="0">
                <a:latin typeface="Century Gothic" panose="020B0502020202020204" pitchFamily="34" charset="0"/>
              </a:rPr>
              <a:t> 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791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.abcnews.com/images/International/GTY_prison_139557071_jt_131013_33x16_1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3" t="8102" r="13761" b="382"/>
          <a:stretch/>
        </p:blipFill>
        <p:spPr bwMode="auto">
          <a:xfrm>
            <a:off x="0" y="1"/>
            <a:ext cx="24384000" cy="137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21365" y="6747427"/>
            <a:ext cx="8052618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GOSPEL</a:t>
            </a:r>
            <a:endParaRPr kumimoji="0" lang="en-US" sz="16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66074" y="8004462"/>
            <a:ext cx="10363200" cy="31649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99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living</a:t>
            </a:r>
            <a:endParaRPr kumimoji="0" lang="en-US" sz="287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704314" y="6525516"/>
            <a:ext cx="13031918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7704314" y="11239890"/>
            <a:ext cx="13326886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15918867" y="11627784"/>
            <a:ext cx="5510231" cy="779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Philippians 4:1-23</a:t>
            </a:r>
            <a:endParaRPr kumimoji="0" lang="en-US" sz="54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2" y="246736"/>
            <a:ext cx="1537733" cy="15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3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lovethispic.com/uploaded_images/stand_fir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2"/>
          <a:stretch/>
        </p:blipFill>
        <p:spPr bwMode="auto">
          <a:xfrm>
            <a:off x="0" y="1741454"/>
            <a:ext cx="24384000" cy="1195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lovethispic.com/uploaded_images/stand_fir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77"/>
          <a:stretch/>
        </p:blipFill>
        <p:spPr bwMode="auto">
          <a:xfrm>
            <a:off x="0" y="0"/>
            <a:ext cx="24384000" cy="796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lovethispic.com/uploaded_images/stand_fir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4" t="60084" r="3367" b="37704"/>
          <a:stretch/>
        </p:blipFill>
        <p:spPr bwMode="auto">
          <a:xfrm>
            <a:off x="20647742" y="11041236"/>
            <a:ext cx="3008671" cy="32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20285" y="10431222"/>
            <a:ext cx="11975690" cy="934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prstTxWarp prst="textPlain">
              <a:avLst/>
            </a:prstTxWarp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AGAINST </a:t>
            </a:r>
            <a:r>
              <a:rPr lang="en-US" sz="7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ANGER</a:t>
            </a:r>
            <a:endParaRPr kumimoji="0" lang="en-US" sz="8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8032" y="3982064"/>
            <a:ext cx="22687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baseline="30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4:2</a:t>
            </a:r>
            <a:r>
              <a:rPr lang="en-US" sz="5400" b="1" baseline="30000" dirty="0">
                <a:solidFill>
                  <a:srgbClr val="000000"/>
                </a:solidFill>
                <a:latin typeface="Century Gothic" panose="020B0502020202020204" pitchFamily="34" charset="0"/>
              </a:rPr>
              <a:t> </a:t>
            </a:r>
            <a:r>
              <a:rPr lang="en-US" sz="5400" dirty="0">
                <a:solidFill>
                  <a:srgbClr val="000000"/>
                </a:solidFill>
                <a:latin typeface="Century Gothic" panose="020B0502020202020204" pitchFamily="34" charset="0"/>
              </a:rPr>
              <a:t>I entreat </a:t>
            </a:r>
            <a:r>
              <a:rPr lang="en-US" sz="5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Euodia</a:t>
            </a:r>
            <a:r>
              <a:rPr lang="en-US" sz="5400" dirty="0">
                <a:solidFill>
                  <a:srgbClr val="000000"/>
                </a:solidFill>
                <a:latin typeface="Century Gothic" panose="020B0502020202020204" pitchFamily="34" charset="0"/>
              </a:rPr>
              <a:t> and I entreat </a:t>
            </a:r>
            <a:r>
              <a:rPr lang="en-US" sz="5400" dirty="0" err="1">
                <a:solidFill>
                  <a:srgbClr val="000000"/>
                </a:solidFill>
                <a:latin typeface="Century Gothic" panose="020B0502020202020204" pitchFamily="34" charset="0"/>
              </a:rPr>
              <a:t>Syntyche</a:t>
            </a:r>
            <a:r>
              <a:rPr lang="en-US" sz="5400" dirty="0">
                <a:solidFill>
                  <a:srgbClr val="000000"/>
                </a:solidFill>
                <a:latin typeface="Century Gothic" panose="020B0502020202020204" pitchFamily="34" charset="0"/>
              </a:rPr>
              <a:t> to </a:t>
            </a:r>
            <a:r>
              <a:rPr lang="en-US" sz="54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agree in the Lord</a:t>
            </a:r>
            <a:r>
              <a:rPr lang="en-US" sz="5400" dirty="0">
                <a:solidFill>
                  <a:srgbClr val="000000"/>
                </a:solidFill>
                <a:latin typeface="Century Gothic" panose="020B0502020202020204" pitchFamily="34" charset="0"/>
              </a:rPr>
              <a:t>. </a:t>
            </a:r>
            <a:endParaRPr lang="en-US" sz="54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5400" b="1" baseline="30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  <a:r>
              <a:rPr lang="en-US" sz="5400" b="1" baseline="30000" dirty="0">
                <a:solidFill>
                  <a:srgbClr val="000000"/>
                </a:solidFill>
                <a:latin typeface="Century Gothic" panose="020B0502020202020204" pitchFamily="34" charset="0"/>
              </a:rPr>
              <a:t> </a:t>
            </a:r>
            <a:r>
              <a:rPr lang="en-US" sz="5400" dirty="0">
                <a:solidFill>
                  <a:srgbClr val="000000"/>
                </a:solidFill>
                <a:latin typeface="Century Gothic" panose="020B0502020202020204" pitchFamily="34" charset="0"/>
              </a:rPr>
              <a:t>Yes, I ask you also, true </a:t>
            </a:r>
            <a:r>
              <a:rPr lang="en-US" sz="5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companion</a:t>
            </a:r>
            <a:r>
              <a:rPr lang="en-US" sz="5400" dirty="0">
                <a:solidFill>
                  <a:srgbClr val="000000"/>
                </a:solidFill>
                <a:latin typeface="Century Gothic" panose="020B0502020202020204" pitchFamily="34" charset="0"/>
              </a:rPr>
              <a:t>, help these women, </a:t>
            </a:r>
            <a:endParaRPr lang="en-US" sz="5400" dirty="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5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who </a:t>
            </a:r>
            <a:r>
              <a:rPr lang="en-US" sz="5400" dirty="0">
                <a:solidFill>
                  <a:srgbClr val="000000"/>
                </a:solidFill>
                <a:latin typeface="Century Gothic" panose="020B0502020202020204" pitchFamily="34" charset="0"/>
              </a:rPr>
              <a:t>have labored side by side with me in the </a:t>
            </a:r>
            <a:r>
              <a:rPr lang="en-US" sz="54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gospel.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97137"/>
            <a:ext cx="2438400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Stand firm by agreeing in the Lord</a:t>
            </a:r>
            <a:endParaRPr kumimoji="0" lang="en-US" sz="138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9612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lovethispic.com/uploaded_images/stand_fir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2"/>
          <a:stretch/>
        </p:blipFill>
        <p:spPr bwMode="auto">
          <a:xfrm>
            <a:off x="0" y="1741454"/>
            <a:ext cx="24384000" cy="1195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lovethispic.com/uploaded_images/stand_fir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77"/>
          <a:stretch/>
        </p:blipFill>
        <p:spPr bwMode="auto">
          <a:xfrm>
            <a:off x="0" y="0"/>
            <a:ext cx="24384000" cy="796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lovethispic.com/uploaded_images/stand_fir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4" t="60084" r="3367" b="37704"/>
          <a:stretch/>
        </p:blipFill>
        <p:spPr bwMode="auto">
          <a:xfrm>
            <a:off x="20647742" y="11041236"/>
            <a:ext cx="3008671" cy="32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20285" y="10431222"/>
            <a:ext cx="11975690" cy="934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prstTxWarp prst="textPlain">
              <a:avLst/>
            </a:prstTxWarp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AGAINST </a:t>
            </a:r>
            <a:r>
              <a:rPr lang="en-US" sz="7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ANXIETY</a:t>
            </a:r>
            <a:endParaRPr kumimoji="0" lang="en-US" sz="8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995" y="1598732"/>
            <a:ext cx="2438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  <a:r>
              <a:rPr lang="en-US" sz="4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do not be anxious about anything, </a:t>
            </a:r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but </a:t>
            </a:r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everything by prayer and </a:t>
            </a:r>
            <a:r>
              <a:rPr lang="en-US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supplication with </a:t>
            </a:r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thanksgiving </a:t>
            </a: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let your requests be made known to </a:t>
            </a:r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God. </a:t>
            </a:r>
            <a:b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8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7 </a:t>
            </a:r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And the peace of God…will guard your hearts and minds in Christ Jesus.</a:t>
            </a:r>
            <a:endParaRPr lang="en-US" sz="4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5259"/>
            <a:ext cx="2438400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Stand firm by prayer with thanksgiving</a:t>
            </a:r>
            <a:endParaRPr kumimoji="0" lang="en-US" sz="138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995" y="4038021"/>
            <a:ext cx="2438400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And by right thinking with practice</a:t>
            </a:r>
            <a:endParaRPr kumimoji="0" lang="en-US" sz="138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29498" y="5440529"/>
            <a:ext cx="244429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  <a:r>
              <a:rPr lang="en-US" sz="4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whatever </a:t>
            </a: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is </a:t>
            </a:r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true… honorable… just… pure… lovely… commendable</a:t>
            </a: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, if there is any </a:t>
            </a:r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excellence, anything </a:t>
            </a: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worthy of praise, </a:t>
            </a:r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think about these things</a:t>
            </a: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. </a:t>
            </a:r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8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  <a:r>
              <a:rPr lang="en-US" sz="4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What you have learned and received and heard and </a:t>
            </a:r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seen in </a:t>
            </a: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me</a:t>
            </a:r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—</a:t>
            </a:r>
            <a:b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practice </a:t>
            </a:r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these things</a:t>
            </a: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, and the God of peace will be with you.</a:t>
            </a:r>
          </a:p>
        </p:txBody>
      </p:sp>
    </p:spTree>
    <p:extLst>
      <p:ext uri="{BB962C8B-B14F-4D97-AF65-F5344CB8AC3E}">
        <p14:creationId xmlns:p14="http://schemas.microsoft.com/office/powerpoint/2010/main" val="86785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9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lovethispic.com/uploaded_images/stand_fir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2"/>
          <a:stretch/>
        </p:blipFill>
        <p:spPr bwMode="auto">
          <a:xfrm>
            <a:off x="0" y="1741454"/>
            <a:ext cx="24384000" cy="1195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lovethispic.com/uploaded_images/stand_fir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77"/>
          <a:stretch/>
        </p:blipFill>
        <p:spPr bwMode="auto">
          <a:xfrm>
            <a:off x="0" y="0"/>
            <a:ext cx="24384000" cy="796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lovethispic.com/uploaded_images/stand_fir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94" t="60084" r="3367" b="37704"/>
          <a:stretch/>
        </p:blipFill>
        <p:spPr bwMode="auto">
          <a:xfrm>
            <a:off x="20647742" y="11041236"/>
            <a:ext cx="3008671" cy="32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36827" y="10431222"/>
            <a:ext cx="12300154" cy="934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prstTxWarp prst="textPlain">
              <a:avLst/>
            </a:prstTxWarp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AGAINST </a:t>
            </a:r>
            <a:r>
              <a:rPr lang="en-US" sz="72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AGITATION</a:t>
            </a:r>
            <a:endParaRPr kumimoji="0" lang="en-US" sz="8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572500"/>
            <a:ext cx="2438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10</a:t>
            </a:r>
            <a:r>
              <a:rPr lang="en-US" sz="4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 rejoiced in the Lord greatly </a:t>
            </a: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that now at length you have revived </a:t>
            </a:r>
            <a:endParaRPr lang="en-US" sz="4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your </a:t>
            </a: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concern for me. You were indeed concerned for me, </a:t>
            </a:r>
            <a:endParaRPr lang="en-US" sz="4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but </a:t>
            </a:r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you had no opportunity</a:t>
            </a: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. </a:t>
            </a:r>
            <a:r>
              <a:rPr lang="en-US" sz="48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11</a:t>
            </a:r>
            <a:r>
              <a:rPr lang="en-US" sz="4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Not that I am speaking of being in need, </a:t>
            </a:r>
            <a:endParaRPr lang="en-US" sz="4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for </a:t>
            </a: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I</a:t>
            </a:r>
            <a:r>
              <a:rPr lang="en-US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have learned in whatever situation I am to be content</a:t>
            </a: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. </a:t>
            </a:r>
            <a:endParaRPr lang="en-US" sz="4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8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12</a:t>
            </a:r>
            <a:r>
              <a:rPr lang="en-US" sz="4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I know how to be brought low, and I know how to abound. </a:t>
            </a:r>
            <a:endParaRPr lang="en-US" sz="4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 </a:t>
            </a: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any and every circumstance, I have learned the secret </a:t>
            </a:r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of </a:t>
            </a: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facing plenty and hunger, abundance </a:t>
            </a:r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and need</a:t>
            </a: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. </a:t>
            </a:r>
            <a: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4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4800" b="1" baseline="30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13</a:t>
            </a:r>
            <a:r>
              <a:rPr lang="en-US" sz="48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 </a:t>
            </a:r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I can do all things through him who strengthens me.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951494"/>
            <a:ext cx="24384000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Stand firm by being content</a:t>
            </a:r>
            <a:endParaRPr kumimoji="0" lang="en-US" sz="138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0240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.abcnews.com/images/International/GTY_prison_139557071_jt_131013_33x16_1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3" t="8102" r="13761" b="382"/>
          <a:stretch/>
        </p:blipFill>
        <p:spPr bwMode="auto">
          <a:xfrm>
            <a:off x="0" y="0"/>
            <a:ext cx="24384000" cy="137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2" y="246736"/>
            <a:ext cx="1537733" cy="15309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43560" y="965515"/>
            <a:ext cx="526084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GOSPEL</a:t>
            </a:r>
            <a:endParaRPr kumimoji="0" lang="en-US" sz="8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18158" y="1777665"/>
            <a:ext cx="10363200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friendships</a:t>
            </a:r>
            <a:endParaRPr kumimoji="0" lang="en-US" sz="199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196493" y="947367"/>
            <a:ext cx="6954981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15196495" y="3819561"/>
            <a:ext cx="6954981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17456727" y="3918958"/>
            <a:ext cx="526084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Philippians 1:3-11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807997"/>
            <a:ext cx="24384000" cy="5919569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9600" b="1" u="sng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Lifelong</a:t>
            </a:r>
            <a:r>
              <a:rPr lang="en-US" sz="9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</a:t>
            </a:r>
            <a:r>
              <a:rPr lang="en-US" sz="9600" u="sng" dirty="0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Affectionate</a:t>
            </a:r>
            <a:r>
              <a:rPr lang="en-US" sz="9600" dirty="0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      </a:t>
            </a:r>
            <a:r>
              <a:rPr lang="en-US" sz="9600" u="sng" dirty="0" smtClean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Edifying</a:t>
            </a:r>
            <a:endParaRPr lang="en-US" sz="8000" u="sng" dirty="0" smtClean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I thank my God in all my remembrance of you, </a:t>
            </a:r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always 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in every </a:t>
            </a:r>
            <a:endParaRPr lang="en-US" sz="5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prayer 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of mine for you all making my prayer </a:t>
            </a:r>
            <a:r>
              <a:rPr lang="en-US" sz="6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with joy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because 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of </a:t>
            </a:r>
            <a:endParaRPr lang="en-US" sz="5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6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your </a:t>
            </a:r>
            <a:r>
              <a:rPr lang="en-US" sz="6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partnership in the gospel from the first day until now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lang="en-US" sz="5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And 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I am sure of this, that he who began a good work in you </a:t>
            </a:r>
            <a:endParaRPr lang="en-US" sz="5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will 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bring it to completion at the day of Jesus Christ. </a:t>
            </a:r>
            <a:endParaRPr kumimoji="0" lang="en-US" sz="6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0013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56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.abcnews.com/images/International/GTY_prison_139557071_jt_131013_33x16_1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3" t="8102" r="13761" b="382"/>
          <a:stretch/>
        </p:blipFill>
        <p:spPr bwMode="auto">
          <a:xfrm>
            <a:off x="0" y="0"/>
            <a:ext cx="24384000" cy="137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2" y="246736"/>
            <a:ext cx="1537733" cy="15309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43560" y="965515"/>
            <a:ext cx="526084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GOSPEL</a:t>
            </a:r>
            <a:endParaRPr kumimoji="0" lang="en-US" sz="8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18158" y="1777665"/>
            <a:ext cx="10363200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friendships</a:t>
            </a:r>
            <a:endParaRPr kumimoji="0" lang="en-US" sz="199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196493" y="947367"/>
            <a:ext cx="6954981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15196495" y="3819561"/>
            <a:ext cx="6954981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17456727" y="3918958"/>
            <a:ext cx="526084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Philippians 1:3-11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854163"/>
            <a:ext cx="24384000" cy="5827236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9600" u="sng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Lifelong</a:t>
            </a:r>
            <a:r>
              <a:rPr lang="en-US" sz="9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</a:t>
            </a:r>
            <a:r>
              <a:rPr lang="en-US" sz="9600" b="1" u="sng" dirty="0">
                <a:solidFill>
                  <a:srgbClr val="FFC000"/>
                </a:solidFill>
                <a:latin typeface="Century Gothic" panose="020B0502020202020204" pitchFamily="34" charset="0"/>
              </a:rPr>
              <a:t>Affectionate</a:t>
            </a:r>
            <a:r>
              <a:rPr lang="en-US" sz="960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      </a:t>
            </a:r>
            <a:r>
              <a:rPr lang="en-US" sz="9600" u="sng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Edifying</a:t>
            </a:r>
            <a:endParaRPr lang="en-US" sz="8000" u="sng" dirty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It 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is right for me to feel this way about you all, </a:t>
            </a:r>
            <a:endParaRPr lang="en-US" sz="5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because 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I hold you in my heart, for you are all partakers with me </a:t>
            </a:r>
            <a:endParaRPr lang="en-US" sz="5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of grace, 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both in my imprisonment and in the defense </a:t>
            </a:r>
            <a:endParaRPr lang="en-US" sz="5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and 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confirmation of the gospel. </a:t>
            </a:r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For 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God is my witness, </a:t>
            </a:r>
            <a:endParaRPr lang="en-US" sz="5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how </a:t>
            </a:r>
            <a:r>
              <a:rPr lang="en-US" sz="6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yearn for you all with the affection of Christ Jesus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kumimoji="0" lang="en-US" sz="6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5751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.abcnews.com/images/International/GTY_prison_139557071_jt_131013_33x16_1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3" t="8102" r="13761" b="382"/>
          <a:stretch/>
        </p:blipFill>
        <p:spPr bwMode="auto">
          <a:xfrm>
            <a:off x="0" y="0"/>
            <a:ext cx="24384000" cy="137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2" y="246736"/>
            <a:ext cx="1537733" cy="15309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43560" y="965515"/>
            <a:ext cx="526084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GOSPEL</a:t>
            </a:r>
            <a:endParaRPr kumimoji="0" lang="en-US" sz="8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18158" y="1777665"/>
            <a:ext cx="10363200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friendships</a:t>
            </a:r>
            <a:endParaRPr kumimoji="0" lang="en-US" sz="199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196493" y="947367"/>
            <a:ext cx="6954981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15196495" y="3819561"/>
            <a:ext cx="6954981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17456727" y="3918958"/>
            <a:ext cx="526084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Philippians 1:3-11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847435"/>
            <a:ext cx="24384000" cy="6658233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9600" u="sng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Lifelong</a:t>
            </a:r>
            <a:r>
              <a:rPr lang="en-US" sz="9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</a:t>
            </a:r>
            <a:r>
              <a:rPr lang="en-US" sz="9600" u="sng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Affectionate</a:t>
            </a:r>
            <a:r>
              <a:rPr lang="en-US" sz="9600" dirty="0">
                <a:solidFill>
                  <a:schemeClr val="tx1">
                    <a:lumMod val="50000"/>
                  </a:schemeClr>
                </a:solidFill>
                <a:latin typeface="Century Gothic" panose="020B0502020202020204" pitchFamily="34" charset="0"/>
              </a:rPr>
              <a:t>      </a:t>
            </a:r>
            <a:r>
              <a:rPr lang="en-US" sz="9600" b="1" u="sng" dirty="0">
                <a:solidFill>
                  <a:srgbClr val="FFC000"/>
                </a:solidFill>
                <a:latin typeface="Century Gothic" panose="020B0502020202020204" pitchFamily="34" charset="0"/>
              </a:rPr>
              <a:t>Edifying</a:t>
            </a:r>
            <a:endParaRPr lang="en-US" sz="8000" b="1" u="sng" dirty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It 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is </a:t>
            </a:r>
            <a:r>
              <a:rPr lang="en-US" sz="6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prayer that your love may abound more and more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endParaRPr lang="en-US" sz="5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with 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knowledge and all discernment, </a:t>
            </a:r>
            <a:endParaRPr lang="en-US" sz="5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5400" b="1" i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so </a:t>
            </a:r>
            <a:r>
              <a:rPr lang="en-US" sz="54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that 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you may approve what is excellent, </a:t>
            </a:r>
            <a:endParaRPr lang="en-US" sz="5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and 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so be pure and blameless for the day of Christ, </a:t>
            </a:r>
            <a:endParaRPr lang="en-US" sz="5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filled 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with the fruit of righteousness that comes through Jesus Christ, </a:t>
            </a:r>
            <a:endParaRPr lang="en-US" sz="5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to 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the glory and praise of God.</a:t>
            </a:r>
            <a:endParaRPr kumimoji="0" lang="en-US" sz="6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11861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.abcnews.com/images/International/GTY_prison_139557071_jt_131013_33x16_1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3" t="8102" r="13761" b="382"/>
          <a:stretch/>
        </p:blipFill>
        <p:spPr bwMode="auto">
          <a:xfrm>
            <a:off x="0" y="0"/>
            <a:ext cx="24384000" cy="137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43560" y="965515"/>
            <a:ext cx="526084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GOSPEL</a:t>
            </a:r>
            <a:endParaRPr kumimoji="0" lang="en-US" sz="8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18158" y="1777665"/>
            <a:ext cx="10363200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affliction</a:t>
            </a:r>
            <a:endParaRPr kumimoji="0" lang="en-US" sz="199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196493" y="947367"/>
            <a:ext cx="6954981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15196495" y="3819561"/>
            <a:ext cx="6954981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17151928" y="3918958"/>
            <a:ext cx="526084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Philippians 1:12-18a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2" y="246736"/>
            <a:ext cx="1537733" cy="15309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731326"/>
            <a:ext cx="24384000" cy="407291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96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The Gospel is advancing</a:t>
            </a:r>
            <a:endParaRPr lang="en-US" sz="8000" dirty="0" smtClean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What 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has happened to me has really served to </a:t>
            </a:r>
            <a:r>
              <a:rPr lang="en-US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advance the gospel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so 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that it has become known throughout the whole imperial </a:t>
            </a:r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guard</a:t>
            </a:r>
            <a:b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and 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to all the rest that </a:t>
            </a:r>
            <a:r>
              <a:rPr lang="en-US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imprisonment is for Christ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kumimoji="0" lang="en-US" sz="6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725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.abcnews.com/images/International/GTY_prison_139557071_jt_131013_33x16_1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3" t="8102" r="13761" b="382"/>
          <a:stretch/>
        </p:blipFill>
        <p:spPr bwMode="auto">
          <a:xfrm>
            <a:off x="0" y="0"/>
            <a:ext cx="24384000" cy="137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43560" y="965515"/>
            <a:ext cx="526084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GOSPEL</a:t>
            </a:r>
            <a:endParaRPr kumimoji="0" lang="en-US" sz="8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18158" y="1777665"/>
            <a:ext cx="10363200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affliction</a:t>
            </a:r>
            <a:endParaRPr kumimoji="0" lang="en-US" sz="199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196493" y="947367"/>
            <a:ext cx="6954981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15196495" y="3819561"/>
            <a:ext cx="6954981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17151928" y="3918958"/>
            <a:ext cx="526084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Philippians 1:12-18a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2" y="246736"/>
            <a:ext cx="1537733" cy="15309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7146824"/>
            <a:ext cx="24384000" cy="3241913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96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People emboldened to speak the Word</a:t>
            </a:r>
            <a:endParaRPr lang="en-US" sz="8000" dirty="0" smtClean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And most of the brothers, having become confident in the Lord by my imprisonment, are </a:t>
            </a:r>
            <a:r>
              <a:rPr lang="en-US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much more bold to speak the </a:t>
            </a:r>
            <a:r>
              <a:rPr lang="en-US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word 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without </a:t>
            </a:r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fear. </a:t>
            </a:r>
            <a:endParaRPr kumimoji="0" lang="en-US" sz="6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220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.abcnews.com/images/International/GTY_prison_139557071_jt_131013_33x16_1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3" t="8102" r="13761" b="382"/>
          <a:stretch/>
        </p:blipFill>
        <p:spPr bwMode="auto">
          <a:xfrm>
            <a:off x="0" y="0"/>
            <a:ext cx="24384000" cy="137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43560" y="965515"/>
            <a:ext cx="526084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GOSPEL</a:t>
            </a:r>
            <a:endParaRPr kumimoji="0" lang="en-US" sz="8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18158" y="1777665"/>
            <a:ext cx="10363200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affliction</a:t>
            </a:r>
            <a:endParaRPr kumimoji="0" lang="en-US" sz="199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196493" y="947367"/>
            <a:ext cx="6954981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15196495" y="3819561"/>
            <a:ext cx="6954981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17151928" y="3918958"/>
            <a:ext cx="526084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Philippians 1:12-18a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2" y="246736"/>
            <a:ext cx="1537733" cy="15309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309099"/>
            <a:ext cx="24384000" cy="5734903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96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Christ is being proclaimed</a:t>
            </a:r>
            <a:endParaRPr lang="en-US" sz="8000" dirty="0" smtClean="0">
              <a:solidFill>
                <a:schemeClr val="tx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Some indeed preach Christ from envy and rivalry, </a:t>
            </a:r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but 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others from good </a:t>
            </a:r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will… </a:t>
            </a:r>
            <a:r>
              <a:rPr lang="en-US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The </a:t>
            </a:r>
            <a:r>
              <a:rPr lang="en-US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former proclaim Christ out of selfish ambition, not sincerely but thinking to afflict me in my imprisonment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What </a:t>
            </a:r>
            <a:r>
              <a:rPr lang="en-US" sz="5400" dirty="0">
                <a:solidFill>
                  <a:schemeClr val="tx1"/>
                </a:solidFill>
                <a:latin typeface="Century Gothic" panose="020B0502020202020204" pitchFamily="34" charset="0"/>
              </a:rPr>
              <a:t>then? Only that in every way, whether in pretense or in truth, </a:t>
            </a:r>
            <a:endParaRPr lang="en-US" sz="54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5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Christ </a:t>
            </a:r>
            <a:r>
              <a:rPr lang="en-US" sz="5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proclaimed, and in that I rejoice</a:t>
            </a:r>
            <a:r>
              <a:rPr lang="en-US" sz="5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endParaRPr kumimoji="0" lang="en-US" sz="66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5802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.abcnews.com/images/International/GTY_prison_139557071_jt_131013_33x16_1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3" t="8102" r="13761" b="382"/>
          <a:stretch/>
        </p:blipFill>
        <p:spPr bwMode="auto">
          <a:xfrm>
            <a:off x="0" y="0"/>
            <a:ext cx="24384000" cy="137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43560" y="965515"/>
            <a:ext cx="526084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2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GOSPEL</a:t>
            </a:r>
            <a:endParaRPr kumimoji="0" lang="en-US" sz="8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18158" y="1777665"/>
            <a:ext cx="10363200" cy="187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5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service</a:t>
            </a:r>
            <a:endParaRPr kumimoji="0" lang="en-US" sz="199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196493" y="947367"/>
            <a:ext cx="6954981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Connector 15"/>
          <p:cNvCxnSpPr/>
          <p:nvPr/>
        </p:nvCxnSpPr>
        <p:spPr>
          <a:xfrm>
            <a:off x="15196495" y="3819561"/>
            <a:ext cx="6954981" cy="0"/>
          </a:xfrm>
          <a:prstGeom prst="line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TextBox 16"/>
          <p:cNvSpPr txBox="1"/>
          <p:nvPr/>
        </p:nvSpPr>
        <p:spPr>
          <a:xfrm>
            <a:off x="16791710" y="3918958"/>
            <a:ext cx="551023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Philippians 1:18b-2:30</a:t>
            </a:r>
            <a:endParaRPr kumimoji="0" lang="en-US" sz="48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Century Gothic" panose="020B0502020202020204" pitchFamily="34" charset="0"/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2" y="246736"/>
            <a:ext cx="1537733" cy="15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6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rig01.deviantart.net/bf61/f/2012/358/4/7/to_live_is_christ_by_ruan3d-d5p1gu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5854" y="1041023"/>
            <a:ext cx="1984328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b="1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Philippians 1:27-29</a:t>
            </a:r>
            <a:r>
              <a:rPr lang="en-US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</a:br>
            <a:r>
              <a:rPr lang="en-US" sz="5400" b="1" baseline="300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27 </a:t>
            </a:r>
            <a:r>
              <a:rPr lang="en-US" sz="54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Only</a:t>
            </a:r>
            <a:r>
              <a:rPr lang="en-US" sz="5400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 let </a:t>
            </a:r>
            <a:r>
              <a:rPr lang="en-US" sz="5400" b="1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your manner of life </a:t>
            </a:r>
            <a:r>
              <a:rPr lang="en-US" sz="5400" b="1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/>
            </a:r>
            <a:br>
              <a:rPr lang="en-US" sz="5400" b="1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</a:br>
            <a:r>
              <a:rPr lang="en-US" sz="5400" b="1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be</a:t>
            </a:r>
            <a:r>
              <a:rPr lang="en-US" sz="5400" b="1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 </a:t>
            </a:r>
            <a:r>
              <a:rPr lang="en-US" sz="5400" b="1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worthy</a:t>
            </a:r>
            <a:r>
              <a:rPr lang="en-US" sz="5400" b="1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 of </a:t>
            </a:r>
            <a:r>
              <a:rPr lang="en-US" sz="5400" b="1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the </a:t>
            </a:r>
            <a:r>
              <a:rPr lang="en-US" sz="5400" b="1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gospel of </a:t>
            </a:r>
            <a:r>
              <a:rPr lang="en-US" sz="5400" b="1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Christ</a:t>
            </a:r>
            <a:r>
              <a:rPr lang="en-US" sz="54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 </a:t>
            </a:r>
            <a:endParaRPr lang="en-US" sz="5400" dirty="0" smtClean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Century Gothic" panose="020B0502020202020204" pitchFamily="34" charset="0"/>
            </a:endParaRPr>
          </a:p>
          <a:p>
            <a:pPr algn="l"/>
            <a:r>
              <a:rPr lang="en-US" sz="54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…</a:t>
            </a:r>
            <a:r>
              <a:rPr lang="en-US" sz="5400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 </a:t>
            </a:r>
            <a:r>
              <a:rPr lang="en-US" sz="5400" b="1" baseline="300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29</a:t>
            </a:r>
            <a:r>
              <a:rPr lang="en-US" sz="5400" b="1" baseline="30000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 </a:t>
            </a:r>
            <a:r>
              <a:rPr lang="en-US" sz="5400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For it has been granted to you that </a:t>
            </a:r>
            <a:endParaRPr lang="en-US" sz="5400" dirty="0" smtClean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Century Gothic" panose="020B0502020202020204" pitchFamily="34" charset="0"/>
            </a:endParaRPr>
          </a:p>
          <a:p>
            <a:pPr algn="l"/>
            <a:r>
              <a:rPr lang="en-US" sz="54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for </a:t>
            </a:r>
            <a:r>
              <a:rPr lang="en-US" sz="5400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the sake of Christ you should </a:t>
            </a:r>
            <a:endParaRPr lang="en-US" sz="5400" dirty="0" smtClean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Century Gothic" panose="020B0502020202020204" pitchFamily="34" charset="0"/>
            </a:endParaRPr>
          </a:p>
          <a:p>
            <a:pPr algn="l"/>
            <a:r>
              <a:rPr lang="en-US" sz="5400" b="1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not </a:t>
            </a:r>
            <a:r>
              <a:rPr lang="en-US" sz="5400" b="1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only believe in him </a:t>
            </a:r>
            <a:endParaRPr lang="en-US" sz="5400" b="1" dirty="0" smtClean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Century Gothic" panose="020B0502020202020204" pitchFamily="34" charset="0"/>
            </a:endParaRPr>
          </a:p>
          <a:p>
            <a:pPr algn="l"/>
            <a:r>
              <a:rPr lang="en-US" sz="5400" b="1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but </a:t>
            </a:r>
            <a:r>
              <a:rPr lang="en-US" sz="5400" b="1" dirty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also suffer for his </a:t>
            </a:r>
            <a:r>
              <a:rPr lang="en-US" sz="5400" b="1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sake</a:t>
            </a:r>
            <a:r>
              <a:rPr lang="en-US" sz="54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Century Gothic" panose="020B0502020202020204" pitchFamily="34" charset="0"/>
              </a:rPr>
              <a:t>.</a:t>
            </a:r>
            <a:endParaRPr lang="en-US" sz="5400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5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14066</TotalTime>
  <Words>409</Words>
  <Application>Microsoft Office PowerPoint</Application>
  <PresentationFormat>Custom</PresentationFormat>
  <Paragraphs>113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Century Gothic</vt:lpstr>
      <vt:lpstr>Helvetica Light</vt:lpstr>
      <vt:lpstr>Helvetica Neue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Eckrote</dc:creator>
  <cp:lastModifiedBy>John Eckrote</cp:lastModifiedBy>
  <cp:revision>334</cp:revision>
  <dcterms:modified xsi:type="dcterms:W3CDTF">2016-09-11T12:18:17Z</dcterms:modified>
</cp:coreProperties>
</file>