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53" r:id="rId3"/>
    <p:sldId id="370" r:id="rId4"/>
    <p:sldId id="354" r:id="rId5"/>
    <p:sldId id="371" r:id="rId6"/>
    <p:sldId id="355" r:id="rId7"/>
    <p:sldId id="372" r:id="rId8"/>
    <p:sldId id="364" r:id="rId9"/>
    <p:sldId id="365" r:id="rId10"/>
    <p:sldId id="373" r:id="rId11"/>
    <p:sldId id="366" r:id="rId12"/>
    <p:sldId id="374" r:id="rId13"/>
    <p:sldId id="35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0D08"/>
    <a:srgbClr val="1E0C05"/>
    <a:srgbClr val="050503"/>
    <a:srgbClr val="E5EBEE"/>
    <a:srgbClr val="B89D5D"/>
    <a:srgbClr val="39414D"/>
    <a:srgbClr val="D3D3D3"/>
    <a:srgbClr val="30849C"/>
    <a:srgbClr val="FC6608"/>
    <a:srgbClr val="A1A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7" autoAdjust="0"/>
    <p:restoredTop sz="94660"/>
  </p:normalViewPr>
  <p:slideViewPr>
    <p:cSldViewPr snapToGrid="0">
      <p:cViewPr varScale="1">
        <p:scale>
          <a:sx n="41" d="100"/>
          <a:sy n="41" d="100"/>
        </p:scale>
        <p:origin x="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0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9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8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0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6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0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8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1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5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4757E-A52D-4C80-B5A3-8F54F6444956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ABC4B-F6D0-4BF1-B360-B9DEECFD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5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trickschreiner.com/wp-content/uploads/2014/08/Bib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7" r="2259"/>
          <a:stretch/>
        </p:blipFill>
        <p:spPr bwMode="auto">
          <a:xfrm>
            <a:off x="-1880316" y="-25758"/>
            <a:ext cx="10586434" cy="68837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4950241" y="978795"/>
            <a:ext cx="6917145" cy="80066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382319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Segoe UI Light" panose="020B0502040204020203" pitchFamily="34" charset="0"/>
              </a:rPr>
              <a:t>THE ST   RY</a:t>
            </a:r>
            <a:endParaRPr lang="en-US" dirty="0">
              <a:solidFill>
                <a:srgbClr val="382319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  <a:cs typeface="Segoe UI Light" panose="020B0502040204020203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242474" y="956604"/>
            <a:ext cx="959525" cy="850995"/>
          </a:xfrm>
          <a:prstGeom prst="ellipse">
            <a:avLst/>
          </a:prstGeom>
          <a:noFill/>
          <a:ln w="63500">
            <a:solidFill>
              <a:srgbClr val="382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38025" y="1035067"/>
            <a:ext cx="762579" cy="681193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382319"/>
                </a:solidFill>
                <a:latin typeface="Colonna MT" panose="04020805060202030203" pitchFamily="82" charset="0"/>
                <a:ea typeface="Microsoft JhengHei Light" panose="020B0304030504040204" pitchFamily="34" charset="-120"/>
                <a:cs typeface="Segoe UI Light" panose="020B0502040204020203" pitchFamily="34" charset="0"/>
              </a:rPr>
              <a:t>66</a:t>
            </a:r>
            <a:endParaRPr lang="en-US" dirty="0">
              <a:solidFill>
                <a:srgbClr val="382319"/>
              </a:solidFill>
              <a:latin typeface="Colonna MT" panose="04020805060202030203" pitchFamily="82" charset="0"/>
              <a:ea typeface="Microsoft JhengHei Light" panose="020B0304030504040204" pitchFamily="34" charset="-12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atholicstpeter.com/Christmas/slides/birth-of-christ-the_t_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3" b="8644"/>
          <a:stretch/>
        </p:blipFill>
        <p:spPr bwMode="auto">
          <a:xfrm>
            <a:off x="0" y="-30997"/>
            <a:ext cx="12192000" cy="689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solidFill>
                  <a:prstClr val="white"/>
                </a:solidFill>
                <a:latin typeface="Century" panose="02040604050505020304" pitchFamily="18" charset="0"/>
                <a:cs typeface="Segoe UI" panose="020B0502040204020203" pitchFamily="34" charset="0"/>
              </a:rPr>
              <a:t>The “anointed one” (Messiah) will come</a:t>
            </a:r>
            <a:endParaRPr lang="en-US" sz="4400" b="1" u="sng" dirty="0">
              <a:solidFill>
                <a:prstClr val="white"/>
              </a:solidFill>
              <a:latin typeface="Century" panose="020406040505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56734"/>
            <a:ext cx="119491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en-US" sz="3200" dirty="0">
                <a:solidFill>
                  <a:prstClr val="white"/>
                </a:solidFill>
              </a:rPr>
              <a:t>He was despised and </a:t>
            </a:r>
            <a:r>
              <a:rPr lang="en-US" sz="3200" dirty="0" smtClean="0">
                <a:solidFill>
                  <a:prstClr val="white"/>
                </a:solidFill>
              </a:rPr>
              <a:t>rejected </a:t>
            </a:r>
            <a:r>
              <a:rPr lang="en-US" sz="3200" dirty="0">
                <a:solidFill>
                  <a:prstClr val="white"/>
                </a:solidFill>
              </a:rPr>
              <a:t>by men</a:t>
            </a:r>
            <a:r>
              <a:rPr lang="en-US" sz="3200" dirty="0" smtClean="0">
                <a:solidFill>
                  <a:prstClr val="white"/>
                </a:solidFill>
              </a:rPr>
              <a:t>; </a:t>
            </a:r>
            <a:r>
              <a:rPr lang="en-US" sz="3200" dirty="0">
                <a:solidFill>
                  <a:prstClr val="white"/>
                </a:solidFill>
              </a:rPr>
              <a:t>a man of </a:t>
            </a:r>
            <a:r>
              <a:rPr lang="en-US" sz="3200" dirty="0" smtClean="0">
                <a:solidFill>
                  <a:prstClr val="white"/>
                </a:solidFill>
              </a:rPr>
              <a:t>sorrows…</a:t>
            </a:r>
            <a:endParaRPr lang="en-US" sz="3200" dirty="0">
              <a:solidFill>
                <a:prstClr val="white"/>
              </a:solidFill>
            </a:endParaRPr>
          </a:p>
          <a:p>
            <a:pPr algn="r" fontAlgn="base"/>
            <a:r>
              <a:rPr lang="en-US" sz="3200" dirty="0" smtClean="0">
                <a:solidFill>
                  <a:prstClr val="white"/>
                </a:solidFill>
              </a:rPr>
              <a:t>Surely </a:t>
            </a:r>
            <a:r>
              <a:rPr lang="en-US" sz="3200" dirty="0">
                <a:solidFill>
                  <a:prstClr val="white"/>
                </a:solidFill>
              </a:rPr>
              <a:t>he has borne our </a:t>
            </a:r>
            <a:r>
              <a:rPr lang="en-US" sz="3200" dirty="0" smtClean="0">
                <a:solidFill>
                  <a:prstClr val="white"/>
                </a:solidFill>
              </a:rPr>
              <a:t>griefs and </a:t>
            </a:r>
            <a:r>
              <a:rPr lang="en-US" sz="3200" dirty="0">
                <a:solidFill>
                  <a:prstClr val="white"/>
                </a:solidFill>
              </a:rPr>
              <a:t>carried our </a:t>
            </a:r>
            <a:r>
              <a:rPr lang="en-US" sz="3200" dirty="0" smtClean="0">
                <a:solidFill>
                  <a:prstClr val="white"/>
                </a:solidFill>
              </a:rPr>
              <a:t>sorrows…</a:t>
            </a:r>
            <a:endParaRPr lang="en-US" sz="3200" dirty="0">
              <a:solidFill>
                <a:prstClr val="white"/>
              </a:solidFill>
            </a:endParaRPr>
          </a:p>
          <a:p>
            <a:pPr algn="r" fontAlgn="base"/>
            <a:r>
              <a:rPr lang="en-US" sz="3200" dirty="0" smtClean="0">
                <a:solidFill>
                  <a:prstClr val="white"/>
                </a:solidFill>
              </a:rPr>
              <a:t>But </a:t>
            </a:r>
            <a:r>
              <a:rPr lang="en-US" sz="3200" dirty="0">
                <a:solidFill>
                  <a:prstClr val="white"/>
                </a:solidFill>
              </a:rPr>
              <a:t>he was pierced for our </a:t>
            </a:r>
            <a:r>
              <a:rPr lang="en-US" sz="3200" dirty="0" smtClean="0">
                <a:solidFill>
                  <a:prstClr val="white"/>
                </a:solidFill>
              </a:rPr>
              <a:t>transgressions…</a:t>
            </a:r>
            <a:endParaRPr lang="en-US" sz="3200" dirty="0">
              <a:solidFill>
                <a:prstClr val="white"/>
              </a:solidFill>
            </a:endParaRPr>
          </a:p>
          <a:p>
            <a:pPr algn="r" fontAlgn="base"/>
            <a:r>
              <a:rPr lang="en-US" sz="3200" dirty="0">
                <a:solidFill>
                  <a:prstClr val="white"/>
                </a:solidFill>
              </a:rPr>
              <a:t>    and with his wounds we are </a:t>
            </a:r>
            <a:r>
              <a:rPr lang="en-US" sz="3200" dirty="0" smtClean="0">
                <a:solidFill>
                  <a:prstClr val="white"/>
                </a:solidFill>
              </a:rPr>
              <a:t>healed…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40749"/>
            <a:ext cx="121920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i="1" dirty="0" smtClean="0">
                <a:solidFill>
                  <a:prstClr val="black"/>
                </a:solidFill>
                <a:latin typeface="+mj-lt"/>
              </a:rPr>
              <a:t>Isaiah 55:6-11</a:t>
            </a:r>
          </a:p>
          <a:p>
            <a:pPr fontAlgn="base"/>
            <a:r>
              <a:rPr lang="en-US" sz="3200" dirty="0" smtClean="0">
                <a:solidFill>
                  <a:prstClr val="black"/>
                </a:solidFill>
                <a:latin typeface="+mj-lt"/>
              </a:rPr>
              <a:t>Seek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the Lord while he may be found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; call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upon him while he is near;</a:t>
            </a:r>
          </a:p>
          <a:p>
            <a:pPr fontAlgn="base"/>
            <a:r>
              <a:rPr lang="en-US" sz="3200" dirty="0" smtClean="0">
                <a:solidFill>
                  <a:prstClr val="black"/>
                </a:solidFill>
                <a:latin typeface="+mj-lt"/>
              </a:rPr>
              <a:t>let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the wicked forsake his way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, and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the unrighteous man his thoughts;</a:t>
            </a:r>
          </a:p>
          <a:p>
            <a:pPr fontAlgn="base"/>
            <a:r>
              <a:rPr lang="en-US" sz="3200" dirty="0">
                <a:solidFill>
                  <a:prstClr val="black"/>
                </a:solidFill>
                <a:latin typeface="+mj-lt"/>
              </a:rPr>
              <a:t>let him return to the Lord, that he may have compassion on 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him, </a:t>
            </a:r>
            <a:br>
              <a:rPr lang="en-US" sz="3200" dirty="0" smtClean="0">
                <a:solidFill>
                  <a:prstClr val="black"/>
                </a:solidFill>
                <a:latin typeface="+mj-lt"/>
              </a:rPr>
            </a:b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and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to our God, for he will abundantly pardon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. For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my thoughts are not your 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thoughts, neither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are your ways my ways, declares the Lord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. </a:t>
            </a:r>
            <a:br>
              <a:rPr lang="en-US" sz="3200" dirty="0" smtClean="0">
                <a:solidFill>
                  <a:prstClr val="black"/>
                </a:solidFill>
                <a:latin typeface="+mj-lt"/>
              </a:rPr>
            </a:b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For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as the heavens are higher than the earth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, so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are my ways higher than your 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ways    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and my thoughts than your thoughts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. “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For as the rain and the snow come down from 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heaven and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do not return there but water the 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earth, making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it bring forth and sprout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, giving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seed to the sower and bread to the eater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, so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shall my word be that goes out from my mouth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; </a:t>
            </a:r>
            <a:br>
              <a:rPr lang="en-US" sz="3200" dirty="0" smtClean="0">
                <a:solidFill>
                  <a:prstClr val="black"/>
                </a:solidFill>
                <a:latin typeface="+mj-lt"/>
              </a:rPr>
            </a:b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it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shall not return to me empty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, but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it shall accomplish that which I 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purpose, and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shall succeed in the thing for which I sent it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.</a:t>
            </a:r>
            <a:endParaRPr lang="en-US" sz="3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9218" name="Picture 2" descr="http://www.pccfw.org/img/HisStory-TitleScre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6" t="18251" r="26122" b="54373"/>
          <a:stretch/>
        </p:blipFill>
        <p:spPr bwMode="auto">
          <a:xfrm>
            <a:off x="9913880" y="6080759"/>
            <a:ext cx="2278120" cy="77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4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40749"/>
            <a:ext cx="121920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i="1" dirty="0" smtClean="0">
                <a:solidFill>
                  <a:prstClr val="black"/>
                </a:solidFill>
                <a:latin typeface="Calibri Light" panose="020F0302020204030204"/>
              </a:rPr>
              <a:t>Isaiah 55:6-11</a:t>
            </a:r>
          </a:p>
          <a:p>
            <a:pPr fontAlgn="base"/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Seek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the Lord while he may be found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; call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upon him while he is near;</a:t>
            </a:r>
          </a:p>
          <a:p>
            <a:pPr fontAlgn="base"/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let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the wicked forsake his way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, and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the unrighteous man his thoughts;</a:t>
            </a:r>
          </a:p>
          <a:p>
            <a:pPr fontAlgn="base"/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let him return to the Lord, that he may have compassion on 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him, </a:t>
            </a:r>
            <a:b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and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to our God, for he will abundantly pardon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. For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my thoughts are not your 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thoughts, neither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are your ways my ways, declares the Lord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. </a:t>
            </a:r>
            <a:b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For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as the heavens are higher than the earth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, so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are my ways higher than your 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ways    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and my thoughts than your thoughts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. “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For as the rain and the snow come down from 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heaven and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do not return there but water the 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earth, making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it bring forth and sprout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, giving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seed to the sower and bread to the eater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, so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shall my word be that goes out from my mouth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; </a:t>
            </a:r>
            <a:b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it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shall not return to me empty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, but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it shall accomplish that which I 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purpose, and 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shall succeed in the thing for which I sent it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.</a:t>
            </a:r>
            <a:endParaRPr lang="en-US" sz="32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9218" name="Picture 2" descr="http://www.pccfw.org/img/HisStory-TitleScre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6" t="18251" r="26122" b="54373"/>
          <a:stretch/>
        </p:blipFill>
        <p:spPr bwMode="auto">
          <a:xfrm>
            <a:off x="9913880" y="6080759"/>
            <a:ext cx="2278120" cy="77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evel 1"/>
          <p:cNvSpPr/>
          <p:nvPr/>
        </p:nvSpPr>
        <p:spPr>
          <a:xfrm>
            <a:off x="0" y="1005840"/>
            <a:ext cx="12191999" cy="1188720"/>
          </a:xfrm>
          <a:prstGeom prst="bevel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evel 4"/>
          <p:cNvSpPr/>
          <p:nvPr/>
        </p:nvSpPr>
        <p:spPr>
          <a:xfrm>
            <a:off x="-1" y="2662654"/>
            <a:ext cx="12191999" cy="1188720"/>
          </a:xfrm>
          <a:prstGeom prst="bevel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evel 5"/>
          <p:cNvSpPr/>
          <p:nvPr/>
        </p:nvSpPr>
        <p:spPr>
          <a:xfrm>
            <a:off x="-2" y="4319468"/>
            <a:ext cx="12191999" cy="1188720"/>
          </a:xfrm>
          <a:prstGeom prst="bevel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7637" y="2903071"/>
            <a:ext cx="11856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Segoe UI" panose="020B0502040204020203" pitchFamily="34" charset="0"/>
                <a:ea typeface="Calibri" panose="020F0502020204030204" pitchFamily="34" charset="0"/>
              </a:rPr>
              <a:t>Stand FIRM and </a:t>
            </a:r>
            <a:r>
              <a:rPr lang="en-US" sz="4000" dirty="0">
                <a:latin typeface="Segoe UI" panose="020B0502040204020203" pitchFamily="34" charset="0"/>
                <a:ea typeface="Calibri" panose="020F0502020204030204" pitchFamily="34" charset="0"/>
              </a:rPr>
              <a:t>when necessary stand </a:t>
            </a:r>
            <a:r>
              <a:rPr lang="en-US" sz="4000" dirty="0" smtClean="0">
                <a:latin typeface="Segoe UI" panose="020B0502040204020203" pitchFamily="34" charset="0"/>
                <a:ea typeface="Calibri" panose="020F0502020204030204" pitchFamily="34" charset="0"/>
              </a:rPr>
              <a:t>ALONE</a:t>
            </a:r>
            <a:endParaRPr lang="en-US" sz="4800" dirty="0"/>
          </a:p>
        </p:txBody>
      </p:sp>
      <p:sp>
        <p:nvSpPr>
          <p:cNvPr id="8" name="Rectangle 7"/>
          <p:cNvSpPr/>
          <p:nvPr/>
        </p:nvSpPr>
        <p:spPr>
          <a:xfrm>
            <a:off x="167637" y="1230094"/>
            <a:ext cx="11856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Segoe UI" panose="020B0502040204020203" pitchFamily="34" charset="0"/>
                <a:ea typeface="Calibri" panose="020F0502020204030204" pitchFamily="34" charset="0"/>
              </a:rPr>
              <a:t>CLAIM God’s Word – it stands secure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167637" y="4559885"/>
            <a:ext cx="11856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Segoe UI" panose="020B0502040204020203" pitchFamily="34" charset="0"/>
                <a:ea typeface="Calibri" panose="020F0502020204030204" pitchFamily="34" charset="0"/>
              </a:rPr>
              <a:t>Be the VOICE in the wilderness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892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8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A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outhparkchurch.org/Websites/southpark/images/Adult%20Ministry/Journey/Journey_Isaia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89"/>
          <a:stretch/>
        </p:blipFill>
        <p:spPr bwMode="auto">
          <a:xfrm>
            <a:off x="-1" y="2605314"/>
            <a:ext cx="12192001" cy="425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southparkchurch.org/Websites/southpark/images/Adult%20Ministry/Journey/Journey_Isaia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67"/>
          <a:stretch/>
        </p:blipFill>
        <p:spPr bwMode="auto">
          <a:xfrm>
            <a:off x="-2" y="0"/>
            <a:ext cx="1219200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4349" y="1082910"/>
            <a:ext cx="1150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>Isaiah’s focus:  </a:t>
            </a:r>
            <a:r>
              <a:rPr lang="en-US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>The </a:t>
            </a:r>
            <a:r>
              <a:rPr lang="en-US" sz="4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>salvation that will </a:t>
            </a:r>
            <a:r>
              <a:rPr lang="en-US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/>
            </a:r>
            <a:br>
              <a:rPr lang="en-US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</a:br>
            <a:r>
              <a:rPr lang="en-US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> come through the</a:t>
            </a:r>
            <a:endParaRPr lang="en-US" sz="4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4871" y="1281875"/>
            <a:ext cx="7275678" cy="26468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  <a:cs typeface="Segoe UI" panose="020B0502040204020203" pitchFamily="34" charset="0"/>
              </a:rPr>
              <a:t>Messiah</a:t>
            </a:r>
            <a:endParaRPr lang="en-US" sz="19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valdi" panose="03020602050506090804" pitchFamily="66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Straight Connector 115"/>
          <p:cNvCxnSpPr/>
          <p:nvPr/>
        </p:nvCxnSpPr>
        <p:spPr>
          <a:xfrm>
            <a:off x="10689697" y="2395401"/>
            <a:ext cx="0" cy="136922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4597" y="2385908"/>
            <a:ext cx="11977352" cy="3825026"/>
          </a:xfrm>
          <a:prstGeom prst="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>
          <a:xfrm rot="16200000">
            <a:off x="4959110" y="4149274"/>
            <a:ext cx="745587" cy="324945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07103" y="2384669"/>
            <a:ext cx="0" cy="38250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98652" y="2384669"/>
            <a:ext cx="0" cy="38250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53730" y="2373869"/>
            <a:ext cx="0" cy="38250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0104" y="2384669"/>
            <a:ext cx="0" cy="38250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7955429">
            <a:off x="6552302" y="1669722"/>
            <a:ext cx="94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722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7955429">
            <a:off x="8687971" y="1711205"/>
            <a:ext cx="94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586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7955429">
            <a:off x="9895256" y="1676752"/>
            <a:ext cx="94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539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7955429">
            <a:off x="11509408" y="1676752"/>
            <a:ext cx="94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400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7955429">
            <a:off x="390632" y="1697746"/>
            <a:ext cx="94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1445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7955429">
            <a:off x="1935217" y="1697746"/>
            <a:ext cx="94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1405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7955429">
            <a:off x="2382072" y="1686944"/>
            <a:ext cx="94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1400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7955429">
            <a:off x="3410784" y="1711204"/>
            <a:ext cx="94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1050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7955429">
            <a:off x="4839261" y="1663294"/>
            <a:ext cx="94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930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17955429">
            <a:off x="-249695" y="1586725"/>
            <a:ext cx="121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4000+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913475" y="2384670"/>
            <a:ext cx="2112912" cy="1622504"/>
          </a:xfrm>
          <a:prstGeom prst="rect">
            <a:avLst/>
          </a:prstGeom>
          <a:pattFill prst="pct5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916685" y="2388435"/>
            <a:ext cx="0" cy="192331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157983" y="2395469"/>
            <a:ext cx="10553" cy="32251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629432" y="3205553"/>
            <a:ext cx="755227" cy="22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7659459" y="4691628"/>
            <a:ext cx="1" cy="95972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9038771" y="2411666"/>
            <a:ext cx="1219924" cy="3787229"/>
          </a:xfrm>
          <a:prstGeom prst="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288330" y="2386748"/>
            <a:ext cx="0" cy="38250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073783" y="4307980"/>
            <a:ext cx="0" cy="144545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037117" y="2380509"/>
            <a:ext cx="0" cy="38250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522202" y="4307980"/>
            <a:ext cx="0" cy="144545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628736" y="4513308"/>
            <a:ext cx="0" cy="111922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494374" y="3938954"/>
            <a:ext cx="3490926" cy="7455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356" y="6403480"/>
            <a:ext cx="11977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      Egypt                                                                                                          Assyria                      Babylon   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 Persia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10651" y="4340381"/>
            <a:ext cx="362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Southern Kingdom (2 Tribes): Judah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4" name="Straight Connector 53"/>
          <p:cNvCxnSpPr>
            <a:stCxn id="15" idx="0"/>
            <a:endCxn id="45" idx="1"/>
          </p:cNvCxnSpPr>
          <p:nvPr/>
        </p:nvCxnSpPr>
        <p:spPr>
          <a:xfrm flipV="1">
            <a:off x="5169431" y="4305281"/>
            <a:ext cx="3869340" cy="6465"/>
          </a:xfrm>
          <a:prstGeom prst="line">
            <a:avLst/>
          </a:prstGeom>
          <a:ln w="25400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1649" y="262727"/>
            <a:ext cx="1197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Isaiah is the first of </a:t>
            </a:r>
            <a:r>
              <a:rPr lang="en-US" sz="5400" dirty="0">
                <a:solidFill>
                  <a:prstClr val="white"/>
                </a:solidFill>
              </a:rPr>
              <a:t>17 </a:t>
            </a:r>
            <a:r>
              <a:rPr lang="en-US" sz="4000" dirty="0">
                <a:solidFill>
                  <a:prstClr val="white"/>
                </a:solidFill>
              </a:rPr>
              <a:t>Prophetic Books</a:t>
            </a:r>
            <a:endParaRPr lang="en-US" sz="4000" dirty="0" smtClean="0">
              <a:solidFill>
                <a:prstClr val="white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861936" y="5220707"/>
            <a:ext cx="1444679" cy="1931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160371" y="2406267"/>
            <a:ext cx="9903" cy="277764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3232350" y="4250281"/>
            <a:ext cx="8110" cy="186725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4401956" y="2351080"/>
            <a:ext cx="18544" cy="359895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766609" y="5950038"/>
            <a:ext cx="5287406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0989919" y="2380509"/>
            <a:ext cx="0" cy="382502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10989919" y="4340381"/>
            <a:ext cx="600448" cy="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10444820" y="3747346"/>
            <a:ext cx="267544" cy="1727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3726797" y="4273942"/>
            <a:ext cx="693703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9796270" y="4691090"/>
            <a:ext cx="0" cy="92956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1590366" y="2384669"/>
            <a:ext cx="0" cy="382502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3484064" y="4306390"/>
            <a:ext cx="8110" cy="186725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V="1">
            <a:off x="3247010" y="4262080"/>
            <a:ext cx="245164" cy="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6200000">
            <a:off x="-349825" y="3766713"/>
            <a:ext cx="136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Genesis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 rot="16200000">
            <a:off x="257994" y="2618301"/>
            <a:ext cx="134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Exodus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16200000">
            <a:off x="305542" y="4126574"/>
            <a:ext cx="136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Leviticus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 rot="16200000">
            <a:off x="1024054" y="3623420"/>
            <a:ext cx="136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Numbers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18187" y="5460639"/>
            <a:ext cx="148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Deuteronomy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16200000">
            <a:off x="1786321" y="3912982"/>
            <a:ext cx="136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Joshua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6200000">
            <a:off x="2635305" y="4755436"/>
            <a:ext cx="136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Ruth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2453050" y="3232427"/>
            <a:ext cx="136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Judges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 rot="16200000">
            <a:off x="3357983" y="4930340"/>
            <a:ext cx="14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 &amp; 2 Samuel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500365" y="5594547"/>
            <a:ext cx="14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 &amp; 2 Kings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511508" y="5909840"/>
            <a:ext cx="231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 &amp; 2 Chronicles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 rot="16200000">
            <a:off x="10191841" y="3956326"/>
            <a:ext cx="683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Ezra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16200000">
            <a:off x="10668654" y="3512692"/>
            <a:ext cx="120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Nehemiah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 rot="16200000">
            <a:off x="9969179" y="2755562"/>
            <a:ext cx="136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Esther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16200000">
            <a:off x="-302120" y="5158152"/>
            <a:ext cx="136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Job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 rot="16200000">
            <a:off x="3343542" y="3024638"/>
            <a:ext cx="14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Psalms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 rot="18023357">
            <a:off x="4117597" y="2678120"/>
            <a:ext cx="14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Proverbs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 rot="17931809">
            <a:off x="4110797" y="3909165"/>
            <a:ext cx="134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Ecclesiastes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 rot="18164345">
            <a:off x="4259962" y="4651803"/>
            <a:ext cx="136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Song of Songs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4392633" y="5644267"/>
            <a:ext cx="5403637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6408247" y="2395401"/>
            <a:ext cx="0" cy="231431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464279" y="3619659"/>
            <a:ext cx="693703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461405" y="4702973"/>
            <a:ext cx="693703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 flipV="1">
            <a:off x="855386" y="3886177"/>
            <a:ext cx="4032" cy="231935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1936" y="3897977"/>
            <a:ext cx="245164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413316" y="3880949"/>
            <a:ext cx="362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Northern Kingdom (10 Tribes): Israel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>
            <a:off x="8474054" y="4682978"/>
            <a:ext cx="1324011" cy="1622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8510616" y="4964540"/>
            <a:ext cx="1324011" cy="1622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8532382" y="5310245"/>
            <a:ext cx="1295268" cy="1587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5609711" y="2400715"/>
            <a:ext cx="1" cy="151306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 flipV="1">
            <a:off x="5120293" y="5165838"/>
            <a:ext cx="1498221" cy="1576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>
            <a:off x="6802002" y="6315481"/>
            <a:ext cx="1116" cy="412057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H="1">
            <a:off x="9034452" y="6315480"/>
            <a:ext cx="1116" cy="412057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10039702" y="6328045"/>
            <a:ext cx="1116" cy="412057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10315055" y="4793738"/>
            <a:ext cx="634673" cy="264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10472944" y="2413127"/>
            <a:ext cx="0" cy="136922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10995316" y="2545167"/>
            <a:ext cx="0" cy="136922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783141" y="2388435"/>
            <a:ext cx="0" cy="136922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7107395" y="2561352"/>
            <a:ext cx="1188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ASSYRIA</a:t>
            </a:r>
          </a:p>
          <a:p>
            <a:r>
              <a:rPr lang="en-US" sz="20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conquers</a:t>
            </a:r>
          </a:p>
          <a:p>
            <a:r>
              <a:rPr lang="en-US" sz="20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9090476" y="3225429"/>
            <a:ext cx="112230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EXILE</a:t>
            </a:r>
          </a:p>
          <a:p>
            <a:r>
              <a:rPr lang="en-US" sz="1600" b="1" dirty="0" smtClean="0">
                <a:solidFill>
                  <a:prstClr val="black"/>
                </a:solidFill>
              </a:rPr>
              <a:t>Captives in Babylon</a:t>
            </a:r>
            <a:endParaRPr lang="en-US" sz="1600" b="1" dirty="0">
              <a:solidFill>
                <a:prstClr val="black"/>
              </a:solidFill>
            </a:endParaRPr>
          </a:p>
        </p:txBody>
      </p:sp>
      <p:cxnSp>
        <p:nvCxnSpPr>
          <p:cNvPr id="110" name="Straight Connector 109"/>
          <p:cNvCxnSpPr/>
          <p:nvPr/>
        </p:nvCxnSpPr>
        <p:spPr>
          <a:xfrm>
            <a:off x="254939" y="5183910"/>
            <a:ext cx="1" cy="102343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297259" y="5153253"/>
            <a:ext cx="248386" cy="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528127" y="5153252"/>
            <a:ext cx="1" cy="102039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222551" y="4699203"/>
            <a:ext cx="0" cy="95215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 rot="16200000">
            <a:off x="6345791" y="4786331"/>
            <a:ext cx="1202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Isaiah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9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A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wellashland.com/upload/images/sermon_slides/isaia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/>
          <a:stretch/>
        </p:blipFill>
        <p:spPr bwMode="auto">
          <a:xfrm>
            <a:off x="0" y="0"/>
            <a:ext cx="8995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wellashland.com/upload/images/sermon_slides/isaia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7"/>
          <a:stretch/>
        </p:blipFill>
        <p:spPr bwMode="auto">
          <a:xfrm>
            <a:off x="6060558" y="0"/>
            <a:ext cx="6131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7144" y="181957"/>
            <a:ext cx="6244856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Segoe UI" panose="020B0502040204020203" pitchFamily="34" charset="0"/>
                <a:ea typeface="Calibri" panose="020F0502020204030204" pitchFamily="34" charset="0"/>
              </a:rPr>
              <a:t>Chapters 1-12: </a:t>
            </a:r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/>
            </a:r>
            <a:b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</a:br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Restoration </a:t>
            </a:r>
            <a:r>
              <a:rPr lang="en-US" sz="3200" dirty="0">
                <a:latin typeface="Segoe UI" panose="020B0502040204020203" pitchFamily="34" charset="0"/>
                <a:ea typeface="Calibri" panose="020F0502020204030204" pitchFamily="34" charset="0"/>
              </a:rPr>
              <a:t>through </a:t>
            </a:r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redemption</a:t>
            </a:r>
          </a:p>
          <a:p>
            <a:endParaRPr lang="en-US" sz="900" dirty="0" smtClean="0"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r>
              <a:rPr lang="en-US" sz="2400" b="1" i="1" dirty="0" smtClean="0">
                <a:latin typeface="Segoe UI" panose="020B0502040204020203" pitchFamily="34" charset="0"/>
                <a:ea typeface="Calibri" panose="020F0502020204030204" pitchFamily="34" charset="0"/>
              </a:rPr>
              <a:t>Chapters </a:t>
            </a:r>
            <a:r>
              <a:rPr lang="en-US" sz="2400" b="1" i="1" dirty="0">
                <a:latin typeface="Segoe UI" panose="020B0502040204020203" pitchFamily="34" charset="0"/>
                <a:ea typeface="Calibri" panose="020F0502020204030204" pitchFamily="34" charset="0"/>
              </a:rPr>
              <a:t>13-23: </a:t>
            </a:r>
            <a:endParaRPr lang="en-US" sz="2400" b="1" i="1" dirty="0" smtClean="0"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List of nations </a:t>
            </a:r>
            <a:r>
              <a:rPr lang="en-US" sz="3200" dirty="0">
                <a:latin typeface="Segoe UI" panose="020B0502040204020203" pitchFamily="34" charset="0"/>
                <a:ea typeface="Calibri" panose="020F0502020204030204" pitchFamily="34" charset="0"/>
              </a:rPr>
              <a:t>to be </a:t>
            </a:r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punished</a:t>
            </a:r>
          </a:p>
          <a:p>
            <a:r>
              <a:rPr lang="en-US" sz="900" dirty="0">
                <a:latin typeface="Segoe UI" panose="020B0502040204020203" pitchFamily="34" charset="0"/>
                <a:ea typeface="Calibri" panose="020F0502020204030204" pitchFamily="34" charset="0"/>
              </a:rPr>
              <a:t/>
            </a:r>
            <a:br>
              <a:rPr lang="en-US" sz="900" dirty="0">
                <a:latin typeface="Segoe UI" panose="020B0502040204020203" pitchFamily="34" charset="0"/>
                <a:ea typeface="Calibri" panose="020F0502020204030204" pitchFamily="34" charset="0"/>
              </a:rPr>
            </a:br>
            <a:r>
              <a:rPr lang="en-US" sz="2400" b="1" i="1" dirty="0">
                <a:latin typeface="Segoe UI" panose="020B0502040204020203" pitchFamily="34" charset="0"/>
                <a:ea typeface="Calibri" panose="020F0502020204030204" pitchFamily="34" charset="0"/>
              </a:rPr>
              <a:t>Chapters 24-27:</a:t>
            </a:r>
            <a:r>
              <a:rPr lang="en-US" sz="3200" dirty="0">
                <a:latin typeface="Segoe UI" panose="020B0502040204020203" pitchFamily="34" charset="0"/>
                <a:ea typeface="Calibri" panose="020F0502020204030204" pitchFamily="34" charset="0"/>
              </a:rPr>
              <a:t>  </a:t>
            </a:r>
            <a:endParaRPr lang="en-US" sz="3200" dirty="0" smtClean="0"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Announcing </a:t>
            </a:r>
            <a:r>
              <a:rPr lang="en-US" sz="3200" dirty="0">
                <a:latin typeface="Segoe UI" panose="020B0502040204020203" pitchFamily="34" charset="0"/>
                <a:ea typeface="Calibri" panose="020F0502020204030204" pitchFamily="34" charset="0"/>
              </a:rPr>
              <a:t>God’s new work </a:t>
            </a:r>
            <a:endParaRPr lang="en-US" sz="3200" dirty="0" smtClean="0"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r>
              <a:rPr lang="en-US" sz="900" dirty="0">
                <a:latin typeface="Segoe UI" panose="020B0502040204020203" pitchFamily="34" charset="0"/>
                <a:ea typeface="Calibri" panose="020F0502020204030204" pitchFamily="34" charset="0"/>
              </a:rPr>
              <a:t/>
            </a:r>
            <a:br>
              <a:rPr lang="en-US" sz="900" dirty="0">
                <a:latin typeface="Segoe UI" panose="020B0502040204020203" pitchFamily="34" charset="0"/>
                <a:ea typeface="Calibri" panose="020F0502020204030204" pitchFamily="34" charset="0"/>
              </a:rPr>
            </a:br>
            <a:r>
              <a:rPr lang="en-US" sz="2400" b="1" i="1" dirty="0">
                <a:latin typeface="Segoe UI" panose="020B0502040204020203" pitchFamily="34" charset="0"/>
                <a:ea typeface="Calibri" panose="020F0502020204030204" pitchFamily="34" charset="0"/>
              </a:rPr>
              <a:t>Chapters 28-39:  </a:t>
            </a:r>
            <a:endParaRPr lang="en-US" sz="2400" b="1" i="1" dirty="0" smtClean="0"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Military </a:t>
            </a:r>
            <a:r>
              <a:rPr lang="en-US" sz="3200" dirty="0">
                <a:latin typeface="Segoe UI" panose="020B0502040204020203" pitchFamily="34" charset="0"/>
                <a:ea typeface="Calibri" panose="020F0502020204030204" pitchFamily="34" charset="0"/>
              </a:rPr>
              <a:t>might </a:t>
            </a:r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- not God’s way</a:t>
            </a:r>
          </a:p>
          <a:p>
            <a:r>
              <a:rPr lang="en-US" sz="900" dirty="0">
                <a:latin typeface="Segoe UI" panose="020B0502040204020203" pitchFamily="34" charset="0"/>
                <a:ea typeface="Calibri" panose="020F0502020204030204" pitchFamily="34" charset="0"/>
              </a:rPr>
              <a:t/>
            </a:r>
            <a:br>
              <a:rPr lang="en-US" sz="900" dirty="0">
                <a:latin typeface="Segoe UI" panose="020B0502040204020203" pitchFamily="34" charset="0"/>
                <a:ea typeface="Calibri" panose="020F0502020204030204" pitchFamily="34" charset="0"/>
              </a:rPr>
            </a:br>
            <a:r>
              <a:rPr lang="en-US" sz="2400" b="1" i="1" dirty="0">
                <a:latin typeface="Segoe UI" panose="020B0502040204020203" pitchFamily="34" charset="0"/>
                <a:ea typeface="Calibri" panose="020F0502020204030204" pitchFamily="34" charset="0"/>
              </a:rPr>
              <a:t>Chapters 40-55:  </a:t>
            </a:r>
            <a:endParaRPr lang="en-US" sz="2400" b="1" i="1" dirty="0" smtClean="0"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Comfort </a:t>
            </a:r>
            <a:r>
              <a:rPr lang="en-US" sz="3200" dirty="0">
                <a:latin typeface="Segoe UI" panose="020B0502040204020203" pitchFamily="34" charset="0"/>
                <a:ea typeface="Calibri" panose="020F0502020204030204" pitchFamily="34" charset="0"/>
              </a:rPr>
              <a:t>to those </a:t>
            </a:r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who suffered</a:t>
            </a:r>
          </a:p>
          <a:p>
            <a:r>
              <a:rPr lang="en-US" sz="900" dirty="0">
                <a:latin typeface="Segoe UI" panose="020B0502040204020203" pitchFamily="34" charset="0"/>
                <a:ea typeface="Calibri" panose="020F0502020204030204" pitchFamily="34" charset="0"/>
              </a:rPr>
              <a:t/>
            </a:r>
            <a:br>
              <a:rPr lang="en-US" sz="900" dirty="0">
                <a:latin typeface="Segoe UI" panose="020B0502040204020203" pitchFamily="34" charset="0"/>
                <a:ea typeface="Calibri" panose="020F0502020204030204" pitchFamily="34" charset="0"/>
              </a:rPr>
            </a:br>
            <a:r>
              <a:rPr lang="en-US" sz="2400" b="1" i="1" dirty="0">
                <a:latin typeface="Segoe UI" panose="020B0502040204020203" pitchFamily="34" charset="0"/>
                <a:ea typeface="Calibri" panose="020F0502020204030204" pitchFamily="34" charset="0"/>
              </a:rPr>
              <a:t>Chapters 55-66:  </a:t>
            </a:r>
            <a:endParaRPr lang="en-US" sz="2400" b="1" i="1" dirty="0" smtClean="0"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Renewed definition of God’s </a:t>
            </a:r>
            <a:b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</a:br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   salvation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723014" y="5082363"/>
            <a:ext cx="1127051" cy="531628"/>
          </a:xfrm>
          <a:prstGeom prst="rect">
            <a:avLst/>
          </a:prstGeom>
          <a:solidFill>
            <a:srgbClr val="FC6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49032" y="5082363"/>
            <a:ext cx="1127051" cy="531628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81376" y="5082363"/>
            <a:ext cx="1127051" cy="531628"/>
          </a:xfrm>
          <a:prstGeom prst="rect">
            <a:avLst/>
          </a:prstGeom>
          <a:solidFill>
            <a:srgbClr val="308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wellashland.com/upload/images/sermon_slides/isaia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b="6441"/>
          <a:stretch/>
        </p:blipFill>
        <p:spPr bwMode="auto">
          <a:xfrm>
            <a:off x="0" y="0"/>
            <a:ext cx="10424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wellashland.com/upload/images/sermon_slides/isaia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7" b="6214"/>
          <a:stretch/>
        </p:blipFill>
        <p:spPr bwMode="auto">
          <a:xfrm>
            <a:off x="7086600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608" y="0"/>
            <a:ext cx="2984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THE BOOK OF 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709546" y="5463363"/>
            <a:ext cx="1502026" cy="531628"/>
          </a:xfrm>
          <a:prstGeom prst="rect">
            <a:avLst/>
          </a:prstGeom>
          <a:solidFill>
            <a:srgbClr val="FC6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31219" y="5416580"/>
            <a:ext cx="1224163" cy="531628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02264" y="5462300"/>
            <a:ext cx="1345373" cy="531628"/>
          </a:xfrm>
          <a:prstGeom prst="rect">
            <a:avLst/>
          </a:prstGeom>
          <a:solidFill>
            <a:srgbClr val="308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54386" y="1157690"/>
            <a:ext cx="2984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egoe UI" panose="020B0502040204020203" pitchFamily="34" charset="0"/>
                <a:ea typeface="Calibri" panose="020F0502020204030204" pitchFamily="34" charset="0"/>
              </a:rPr>
              <a:t>i</a:t>
            </a:r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s like a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6654386" y="1745843"/>
            <a:ext cx="2984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Segoe UI" panose="020B0502040204020203" pitchFamily="34" charset="0"/>
                <a:ea typeface="Calibri" panose="020F0502020204030204" pitchFamily="34" charset="0"/>
              </a:rPr>
              <a:t>miniature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6532466" y="2038231"/>
            <a:ext cx="376977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dirty="0" smtClean="0">
                <a:latin typeface="Segoe UI" panose="020B0502040204020203" pitchFamily="34" charset="0"/>
                <a:ea typeface="Calibri" panose="020F0502020204030204" pitchFamily="34" charset="0"/>
              </a:rPr>
              <a:t>BIBLE</a:t>
            </a:r>
            <a:endParaRPr lang="en-US" sz="16600" dirty="0"/>
          </a:p>
        </p:txBody>
      </p:sp>
      <p:sp>
        <p:nvSpPr>
          <p:cNvPr id="12" name="Rectangle 11"/>
          <p:cNvSpPr/>
          <p:nvPr/>
        </p:nvSpPr>
        <p:spPr>
          <a:xfrm>
            <a:off x="591394" y="5224487"/>
            <a:ext cx="1813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Segoe UI" panose="020B0502040204020203" pitchFamily="34" charset="0"/>
                <a:ea typeface="Calibri" panose="020F0502020204030204" pitchFamily="34" charset="0"/>
              </a:rPr>
              <a:t>66</a:t>
            </a:r>
            <a:endParaRPr lang="en-US" sz="5400" b="1" dirty="0"/>
          </a:p>
        </p:txBody>
      </p:sp>
      <p:sp>
        <p:nvSpPr>
          <p:cNvPr id="13" name="Rectangle 12"/>
          <p:cNvSpPr/>
          <p:nvPr/>
        </p:nvSpPr>
        <p:spPr>
          <a:xfrm>
            <a:off x="2632090" y="5224487"/>
            <a:ext cx="1813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Segoe UI" panose="020B0502040204020203" pitchFamily="34" charset="0"/>
                <a:ea typeface="Calibri" panose="020F0502020204030204" pitchFamily="34" charset="0"/>
              </a:rPr>
              <a:t>39</a:t>
            </a:r>
            <a:endParaRPr lang="en-US" sz="5400" b="1" dirty="0"/>
          </a:p>
        </p:txBody>
      </p:sp>
      <p:sp>
        <p:nvSpPr>
          <p:cNvPr id="14" name="Rectangle 13"/>
          <p:cNvSpPr/>
          <p:nvPr/>
        </p:nvSpPr>
        <p:spPr>
          <a:xfrm>
            <a:off x="4646205" y="5224487"/>
            <a:ext cx="1813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Segoe UI" panose="020B0502040204020203" pitchFamily="34" charset="0"/>
                <a:ea typeface="Calibri" panose="020F0502020204030204" pitchFamily="34" charset="0"/>
              </a:rPr>
              <a:t>27</a:t>
            </a:r>
            <a:endParaRPr lang="en-US" sz="5400" b="1" dirty="0"/>
          </a:p>
        </p:txBody>
      </p:sp>
      <p:sp>
        <p:nvSpPr>
          <p:cNvPr id="15" name="Rectangle 14"/>
          <p:cNvSpPr/>
          <p:nvPr/>
        </p:nvSpPr>
        <p:spPr>
          <a:xfrm>
            <a:off x="827388" y="5040247"/>
            <a:ext cx="139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egoe UI" panose="020B0502040204020203" pitchFamily="34" charset="0"/>
                <a:ea typeface="Calibri" panose="020F0502020204030204" pitchFamily="34" charset="0"/>
              </a:rPr>
              <a:t>C</a:t>
            </a:r>
            <a:r>
              <a:rPr lang="en-US" sz="2000" dirty="0" smtClean="0">
                <a:latin typeface="Segoe UI" panose="020B0502040204020203" pitchFamily="34" charset="0"/>
                <a:ea typeface="Calibri" panose="020F0502020204030204" pitchFamily="34" charset="0"/>
              </a:rPr>
              <a:t>hapters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2841906" y="5753110"/>
            <a:ext cx="1399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Segoe UI" panose="020B0502040204020203" pitchFamily="34" charset="0"/>
              </a:rPr>
              <a:t>like O.T.</a:t>
            </a:r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4827093" y="5770076"/>
            <a:ext cx="1399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Segoe UI" panose="020B0502040204020203" pitchFamily="34" charset="0"/>
              </a:rPr>
              <a:t>like N.T.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2847311" y="5027133"/>
            <a:ext cx="139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Segoe UI" panose="020B0502040204020203" pitchFamily="34" charset="0"/>
              </a:rPr>
              <a:t>First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4838343" y="5014768"/>
            <a:ext cx="139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Segoe UI" panose="020B0502040204020203" pitchFamily="34" charset="0"/>
              </a:rPr>
              <a:t>Last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510590" y="5752710"/>
            <a:ext cx="2040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Segoe UI" panose="020B0502040204020203" pitchFamily="34" charset="0"/>
              </a:rPr>
              <a:t>like the </a:t>
            </a:r>
            <a:br>
              <a:rPr lang="en-US" sz="2400" dirty="0" smtClean="0">
                <a:latin typeface="Segoe UI" panose="020B0502040204020203" pitchFamily="34" charset="0"/>
              </a:rPr>
            </a:br>
            <a:r>
              <a:rPr lang="en-US" sz="2400" dirty="0" smtClean="0">
                <a:latin typeface="Segoe UI" panose="020B0502040204020203" pitchFamily="34" charset="0"/>
              </a:rPr>
              <a:t>Bible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800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9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oyaldoors.net/wp-content/uploads/2013/06/isaiah-i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40" y="0"/>
            <a:ext cx="6819960" cy="6858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537204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sng" dirty="0"/>
              <a:t>Isaiah 1:21-23</a:t>
            </a:r>
          </a:p>
          <a:p>
            <a:r>
              <a:rPr lang="en-US" sz="3200" dirty="0"/>
              <a:t>“How the faithful city has become a whore, she who was full of justice!  Righteousness lodged in her, but now murderers. </a:t>
            </a:r>
            <a:r>
              <a:rPr lang="en-US" sz="3200" dirty="0" smtClean="0"/>
              <a:t>Your </a:t>
            </a:r>
            <a:r>
              <a:rPr lang="en-US" sz="3200" dirty="0"/>
              <a:t>silver has become dross, your best wine mixed with water. </a:t>
            </a:r>
            <a:r>
              <a:rPr lang="en-US" sz="3200" dirty="0" smtClean="0"/>
              <a:t>Your </a:t>
            </a:r>
            <a:r>
              <a:rPr lang="en-US" sz="3200" dirty="0"/>
              <a:t>princes are rebels and companions of thieves.  Everyone loves a bribe and runs after gifts </a:t>
            </a:r>
            <a:r>
              <a:rPr lang="en-US" sz="3200" dirty="0" smtClean="0"/>
              <a:t>They </a:t>
            </a:r>
            <a:r>
              <a:rPr lang="en-US" sz="3200" dirty="0"/>
              <a:t>do not bring justice to the fatherless, and the widow’s cause does not come to them.”</a:t>
            </a:r>
          </a:p>
        </p:txBody>
      </p:sp>
    </p:spTree>
    <p:extLst>
      <p:ext uri="{BB962C8B-B14F-4D97-AF65-F5344CB8AC3E}">
        <p14:creationId xmlns:p14="http://schemas.microsoft.com/office/powerpoint/2010/main" val="4882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9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oyaldoors.net/wp-content/uploads/2013/06/isaiah-ic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7282"/>
          <a:stretch/>
        </p:blipFill>
        <p:spPr bwMode="auto">
          <a:xfrm>
            <a:off x="0" y="0"/>
            <a:ext cx="5005952" cy="6858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05952" y="-46494"/>
            <a:ext cx="7186048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u="sng" dirty="0" smtClean="0">
                <a:solidFill>
                  <a:prstClr val="black"/>
                </a:solidFill>
              </a:rPr>
              <a:t>Isaiah receives his calling in 6:1-5</a:t>
            </a:r>
            <a:endParaRPr lang="en-US" sz="3200" b="1" i="1" u="sng" dirty="0">
              <a:solidFill>
                <a:prstClr val="black"/>
              </a:solidFill>
            </a:endParaRPr>
          </a:p>
          <a:p>
            <a:r>
              <a:rPr lang="en-US" sz="3000" dirty="0">
                <a:solidFill>
                  <a:prstClr val="black"/>
                </a:solidFill>
              </a:rPr>
              <a:t>In the year that King </a:t>
            </a:r>
            <a:r>
              <a:rPr lang="en-US" sz="3000" dirty="0" err="1">
                <a:solidFill>
                  <a:prstClr val="black"/>
                </a:solidFill>
              </a:rPr>
              <a:t>Uzziah</a:t>
            </a:r>
            <a:r>
              <a:rPr lang="en-US" sz="3000" dirty="0">
                <a:solidFill>
                  <a:prstClr val="black"/>
                </a:solidFill>
              </a:rPr>
              <a:t> died I saw the Lord sitting upon a throne, high and lifted up; and the </a:t>
            </a:r>
            <a:r>
              <a:rPr lang="en-US" sz="3000" dirty="0" smtClean="0">
                <a:solidFill>
                  <a:prstClr val="black"/>
                </a:solidFill>
              </a:rPr>
              <a:t>train of </a:t>
            </a:r>
            <a:r>
              <a:rPr lang="en-US" sz="3000" dirty="0">
                <a:solidFill>
                  <a:prstClr val="black"/>
                </a:solidFill>
              </a:rPr>
              <a:t>his robe filled the temple. </a:t>
            </a:r>
            <a:r>
              <a:rPr lang="en-US" sz="3000" dirty="0" smtClean="0">
                <a:solidFill>
                  <a:prstClr val="black"/>
                </a:solidFill>
              </a:rPr>
              <a:t>Above </a:t>
            </a:r>
            <a:r>
              <a:rPr lang="en-US" sz="3000" dirty="0">
                <a:solidFill>
                  <a:prstClr val="black"/>
                </a:solidFill>
              </a:rPr>
              <a:t>him stood the </a:t>
            </a:r>
            <a:r>
              <a:rPr lang="en-US" sz="3000" dirty="0" smtClean="0">
                <a:solidFill>
                  <a:prstClr val="black"/>
                </a:solidFill>
              </a:rPr>
              <a:t>seraphim… </a:t>
            </a:r>
            <a:br>
              <a:rPr lang="en-US" sz="3000" dirty="0" smtClean="0">
                <a:solidFill>
                  <a:prstClr val="black"/>
                </a:solidFill>
              </a:rPr>
            </a:br>
            <a:r>
              <a:rPr lang="en-US" sz="3000" dirty="0" smtClean="0">
                <a:solidFill>
                  <a:prstClr val="black"/>
                </a:solidFill>
              </a:rPr>
              <a:t>And </a:t>
            </a:r>
            <a:r>
              <a:rPr lang="en-US" sz="3000" dirty="0">
                <a:solidFill>
                  <a:prstClr val="black"/>
                </a:solidFill>
              </a:rPr>
              <a:t>one called to another and said</a:t>
            </a:r>
            <a:r>
              <a:rPr lang="en-US" sz="3000" dirty="0" smtClean="0">
                <a:solidFill>
                  <a:prstClr val="black"/>
                </a:solidFill>
              </a:rPr>
              <a:t>: </a:t>
            </a:r>
            <a:br>
              <a:rPr lang="en-US" sz="3000" dirty="0" smtClean="0">
                <a:solidFill>
                  <a:prstClr val="black"/>
                </a:solidFill>
              </a:rPr>
            </a:br>
            <a:r>
              <a:rPr lang="en-US" sz="3000" dirty="0" smtClean="0">
                <a:solidFill>
                  <a:prstClr val="black"/>
                </a:solidFill>
              </a:rPr>
              <a:t>“</a:t>
            </a:r>
            <a:r>
              <a:rPr lang="en-US" sz="3000" dirty="0">
                <a:solidFill>
                  <a:prstClr val="black"/>
                </a:solidFill>
              </a:rPr>
              <a:t>Holy, holy, holy is the Lord of hosts</a:t>
            </a:r>
            <a:r>
              <a:rPr lang="en-US" sz="3000" dirty="0" smtClean="0">
                <a:solidFill>
                  <a:prstClr val="black"/>
                </a:solidFill>
              </a:rPr>
              <a:t>; the </a:t>
            </a:r>
            <a:r>
              <a:rPr lang="en-US" sz="3000" dirty="0">
                <a:solidFill>
                  <a:prstClr val="black"/>
                </a:solidFill>
              </a:rPr>
              <a:t>whole earth is full of his glory</a:t>
            </a:r>
            <a:r>
              <a:rPr lang="en-US" sz="3000" dirty="0" smtClean="0">
                <a:solidFill>
                  <a:prstClr val="black"/>
                </a:solidFill>
              </a:rPr>
              <a:t>!” And </a:t>
            </a:r>
            <a:r>
              <a:rPr lang="en-US" sz="3000" dirty="0">
                <a:solidFill>
                  <a:prstClr val="black"/>
                </a:solidFill>
              </a:rPr>
              <a:t>the foundations of the thresholds shook at the voice of him who called, and the house was filled with smoke. </a:t>
            </a:r>
            <a:r>
              <a:rPr lang="en-US" sz="3000" dirty="0" smtClean="0">
                <a:solidFill>
                  <a:prstClr val="black"/>
                </a:solidFill>
              </a:rPr>
              <a:t>And </a:t>
            </a:r>
            <a:r>
              <a:rPr lang="en-US" sz="3000" dirty="0">
                <a:solidFill>
                  <a:prstClr val="black"/>
                </a:solidFill>
              </a:rPr>
              <a:t>I said: “Woe is me! </a:t>
            </a:r>
            <a:r>
              <a:rPr lang="en-US" sz="3000" dirty="0" smtClean="0">
                <a:solidFill>
                  <a:prstClr val="black"/>
                </a:solidFill>
              </a:rPr>
              <a:t/>
            </a:r>
            <a:br>
              <a:rPr lang="en-US" sz="3000" dirty="0" smtClean="0">
                <a:solidFill>
                  <a:prstClr val="black"/>
                </a:solidFill>
              </a:rPr>
            </a:br>
            <a:r>
              <a:rPr lang="en-US" sz="3000" dirty="0" smtClean="0">
                <a:solidFill>
                  <a:prstClr val="black"/>
                </a:solidFill>
              </a:rPr>
              <a:t>For </a:t>
            </a:r>
            <a:r>
              <a:rPr lang="en-US" sz="3000" dirty="0">
                <a:solidFill>
                  <a:prstClr val="black"/>
                </a:solidFill>
              </a:rPr>
              <a:t>I am lost; for I am a man of unclean lips, and I dwell in the midst of a people of unclean lips; for my eyes have seen the King, the Lord of hosts!”</a:t>
            </a:r>
          </a:p>
        </p:txBody>
      </p:sp>
    </p:spTree>
    <p:extLst>
      <p:ext uri="{BB962C8B-B14F-4D97-AF65-F5344CB8AC3E}">
        <p14:creationId xmlns:p14="http://schemas.microsoft.com/office/powerpoint/2010/main" val="175346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atholicstpeter.com/Christmas/slides/birth-of-christ-the_t_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3" b="8644"/>
          <a:stretch/>
        </p:blipFill>
        <p:spPr bwMode="auto">
          <a:xfrm>
            <a:off x="0" y="-30997"/>
            <a:ext cx="12192000" cy="689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  <a:latin typeface="Century" panose="02040604050505020304" pitchFamily="18" charset="0"/>
                <a:cs typeface="Segoe UI" panose="020B0502040204020203" pitchFamily="34" charset="0"/>
              </a:rPr>
              <a:t>Peace and prosperity will come through the </a:t>
            </a:r>
            <a:r>
              <a:rPr lang="en-US" sz="3200" b="1" u="sng" dirty="0" smtClean="0">
                <a:solidFill>
                  <a:schemeClr val="bg1"/>
                </a:solidFill>
                <a:latin typeface="Century" panose="02040604050505020304" pitchFamily="18" charset="0"/>
                <a:cs typeface="Segoe UI" panose="020B0502040204020203" pitchFamily="34" charset="0"/>
              </a:rPr>
              <a:t>Prince of Peace</a:t>
            </a:r>
            <a:endParaRPr lang="en-US" sz="3200" b="1" u="sng" dirty="0">
              <a:solidFill>
                <a:schemeClr val="bg1"/>
              </a:solidFill>
              <a:effectLst/>
              <a:latin typeface="Century" panose="020406040505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84775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3200" dirty="0">
                <a:solidFill>
                  <a:schemeClr val="bg1"/>
                </a:solidFill>
              </a:rPr>
              <a:t>The people who walked in </a:t>
            </a:r>
            <a:r>
              <a:rPr lang="en-US" sz="3200" dirty="0" smtClean="0">
                <a:solidFill>
                  <a:schemeClr val="bg1"/>
                </a:solidFill>
              </a:rPr>
              <a:t>darkness have </a:t>
            </a:r>
            <a:r>
              <a:rPr lang="en-US" sz="3200" dirty="0">
                <a:solidFill>
                  <a:schemeClr val="bg1"/>
                </a:solidFill>
              </a:rPr>
              <a:t>seen a great light</a:t>
            </a:r>
            <a:r>
              <a:rPr lang="en-US" sz="3200" dirty="0" smtClean="0">
                <a:solidFill>
                  <a:schemeClr val="bg1"/>
                </a:solidFill>
              </a:rPr>
              <a:t>; those </a:t>
            </a:r>
            <a:r>
              <a:rPr lang="en-US" sz="3200" dirty="0">
                <a:solidFill>
                  <a:schemeClr val="bg1"/>
                </a:solidFill>
              </a:rPr>
              <a:t>who dwelt in a land of deep darkness</a:t>
            </a:r>
            <a:r>
              <a:rPr lang="en-US" sz="3200" dirty="0" smtClean="0">
                <a:solidFill>
                  <a:schemeClr val="bg1"/>
                </a:solidFill>
              </a:rPr>
              <a:t>, on </a:t>
            </a:r>
            <a:r>
              <a:rPr lang="en-US" sz="3200" dirty="0">
                <a:solidFill>
                  <a:schemeClr val="bg1"/>
                </a:solidFill>
              </a:rPr>
              <a:t>them has light shone</a:t>
            </a:r>
            <a:r>
              <a:rPr lang="en-US" sz="3200" dirty="0" smtClean="0">
                <a:solidFill>
                  <a:schemeClr val="bg1"/>
                </a:solidFill>
              </a:rPr>
              <a:t>. …</a:t>
            </a:r>
            <a:endParaRPr lang="en-US" sz="3200" dirty="0">
              <a:solidFill>
                <a:schemeClr val="bg1"/>
              </a:solidFill>
            </a:endParaRPr>
          </a:p>
          <a:p>
            <a:pPr algn="ctr" fontAlgn="base"/>
            <a:r>
              <a:rPr lang="en-US" sz="3200" dirty="0" smtClean="0">
                <a:solidFill>
                  <a:schemeClr val="bg1"/>
                </a:solidFill>
              </a:rPr>
              <a:t>For </a:t>
            </a:r>
            <a:r>
              <a:rPr lang="en-US" sz="3200" dirty="0">
                <a:solidFill>
                  <a:schemeClr val="bg1"/>
                </a:solidFill>
              </a:rPr>
              <a:t>to us a child is born</a:t>
            </a:r>
            <a:r>
              <a:rPr lang="en-US" sz="3200" dirty="0" smtClean="0">
                <a:solidFill>
                  <a:schemeClr val="bg1"/>
                </a:solidFill>
              </a:rPr>
              <a:t>, to </a:t>
            </a:r>
            <a:r>
              <a:rPr lang="en-US" sz="3200" dirty="0">
                <a:solidFill>
                  <a:schemeClr val="bg1"/>
                </a:solidFill>
              </a:rPr>
              <a:t>us a son is given</a:t>
            </a:r>
            <a:r>
              <a:rPr lang="en-US" sz="3200" dirty="0" smtClean="0">
                <a:solidFill>
                  <a:schemeClr val="bg1"/>
                </a:solidFill>
              </a:rPr>
              <a:t>; and </a:t>
            </a:r>
            <a:r>
              <a:rPr lang="en-US" sz="3200" dirty="0">
                <a:solidFill>
                  <a:schemeClr val="bg1"/>
                </a:solidFill>
              </a:rPr>
              <a:t>the government shall be </a:t>
            </a:r>
            <a:r>
              <a:rPr lang="en-US" sz="3200" dirty="0" smtClean="0">
                <a:solidFill>
                  <a:schemeClr val="bg1"/>
                </a:solidFill>
              </a:rPr>
              <a:t>upon his </a:t>
            </a:r>
            <a:r>
              <a:rPr lang="en-US" sz="3200" dirty="0">
                <a:solidFill>
                  <a:schemeClr val="bg1"/>
                </a:solidFill>
              </a:rPr>
              <a:t>shoulder</a:t>
            </a:r>
            <a:r>
              <a:rPr lang="en-US" sz="3200" dirty="0" smtClean="0">
                <a:solidFill>
                  <a:schemeClr val="bg1"/>
                </a:solidFill>
              </a:rPr>
              <a:t>, and </a:t>
            </a:r>
            <a:r>
              <a:rPr lang="en-US" sz="3200" dirty="0">
                <a:solidFill>
                  <a:schemeClr val="bg1"/>
                </a:solidFill>
              </a:rPr>
              <a:t>his name shall be </a:t>
            </a:r>
            <a:r>
              <a:rPr lang="en-US" sz="3200" dirty="0" smtClean="0">
                <a:solidFill>
                  <a:schemeClr val="bg1"/>
                </a:solidFill>
              </a:rPr>
              <a:t>called Wonderful </a:t>
            </a:r>
            <a:r>
              <a:rPr lang="en-US" sz="3200" dirty="0">
                <a:solidFill>
                  <a:schemeClr val="bg1"/>
                </a:solidFill>
              </a:rPr>
              <a:t>Counselor, </a:t>
            </a:r>
            <a:endParaRPr lang="en-US" sz="3200" dirty="0" smtClean="0">
              <a:solidFill>
                <a:schemeClr val="bg1"/>
              </a:solidFill>
            </a:endParaRPr>
          </a:p>
          <a:p>
            <a:pPr fontAlgn="base"/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    Mighty </a:t>
            </a:r>
            <a:r>
              <a:rPr lang="en-US" sz="3200" dirty="0">
                <a:solidFill>
                  <a:schemeClr val="bg1"/>
                </a:solidFill>
              </a:rPr>
              <a:t>God</a:t>
            </a:r>
            <a:r>
              <a:rPr lang="en-US" sz="3200" dirty="0" smtClean="0">
                <a:solidFill>
                  <a:schemeClr val="bg1"/>
                </a:solidFill>
              </a:rPr>
              <a:t>, Everlasting         Father</a:t>
            </a:r>
            <a:r>
              <a:rPr lang="en-US" sz="3200" dirty="0">
                <a:solidFill>
                  <a:schemeClr val="bg1"/>
                </a:solidFill>
              </a:rPr>
              <a:t>, Prince of Peace</a:t>
            </a:r>
            <a:r>
              <a:rPr lang="en-US" sz="3200" dirty="0" smtClean="0">
                <a:solidFill>
                  <a:schemeClr val="bg1"/>
                </a:solidFill>
              </a:rPr>
              <a:t>. Of </a:t>
            </a:r>
            <a:r>
              <a:rPr lang="en-US" sz="3200" dirty="0">
                <a:solidFill>
                  <a:schemeClr val="bg1"/>
                </a:solidFill>
              </a:rPr>
              <a:t>the increase of his government and </a:t>
            </a:r>
            <a:r>
              <a:rPr lang="en-US" sz="3200" dirty="0" smtClean="0">
                <a:solidFill>
                  <a:schemeClr val="bg1"/>
                </a:solidFill>
              </a:rPr>
              <a:t>                  of peace there </a:t>
            </a:r>
            <a:r>
              <a:rPr lang="en-US" sz="3200" dirty="0">
                <a:solidFill>
                  <a:schemeClr val="bg1"/>
                </a:solidFill>
              </a:rPr>
              <a:t>will be no </a:t>
            </a:r>
            <a:r>
              <a:rPr lang="en-US" sz="3200" dirty="0" smtClean="0">
                <a:solidFill>
                  <a:schemeClr val="bg1"/>
                </a:solidFill>
              </a:rPr>
              <a:t>end…</a:t>
            </a:r>
          </a:p>
          <a:p>
            <a:pPr fontAlgn="base"/>
            <a:r>
              <a:rPr lang="en-US" sz="3200" dirty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chemeClr val="bg1"/>
                </a:solidFill>
              </a:rPr>
              <a:t>							  		</a:t>
            </a:r>
            <a:r>
              <a:rPr lang="en-US" sz="2800" i="1" dirty="0" smtClean="0">
                <a:solidFill>
                  <a:schemeClr val="bg1"/>
                </a:solidFill>
              </a:rPr>
              <a:t>Isaiah 9:2, 6-7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D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thebottomofabottle.files.wordpress.com/2014/04/isaiah-9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30" b="26167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465" y="844845"/>
            <a:ext cx="119905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>He </a:t>
            </a:r>
            <a:r>
              <a:rPr lang="en-US" sz="4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>calls us out of a spiritual </a:t>
            </a:r>
            <a:r>
              <a:rPr lang="en-US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>death</a:t>
            </a:r>
            <a:endParaRPr lang="en-US" sz="4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Segoe UI" panose="020B0502040204020203" pitchFamily="34" charset="0"/>
            </a:endParaRPr>
          </a:p>
          <a:p>
            <a:r>
              <a:rPr lang="en-US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>He </a:t>
            </a:r>
            <a:r>
              <a:rPr lang="en-US" sz="4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>calls us out of a </a:t>
            </a:r>
            <a:r>
              <a:rPr lang="en-US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>spiritual holding pattern</a:t>
            </a:r>
            <a:endParaRPr lang="en-US" sz="4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Segoe UI" panose="020B0502040204020203" pitchFamily="34" charset="0"/>
            </a:endParaRPr>
          </a:p>
          <a:p>
            <a:r>
              <a:rPr lang="en-US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>He </a:t>
            </a:r>
            <a:r>
              <a:rPr lang="en-US" sz="4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>calls us to second </a:t>
            </a:r>
            <a:r>
              <a:rPr lang="en-US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Segoe UI" panose="020B0502040204020203" pitchFamily="34" charset="0"/>
              </a:rPr>
              <a:t>chances after failure</a:t>
            </a:r>
            <a:endParaRPr lang="en-US" sz="4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6896</TotalTime>
  <Words>523</Words>
  <Application>Microsoft Office PowerPoint</Application>
  <PresentationFormat>Widescreen</PresentationFormat>
  <Paragraphs>96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Microsoft JhengHei Light</vt:lpstr>
      <vt:lpstr>Arial</vt:lpstr>
      <vt:lpstr>Calibri</vt:lpstr>
      <vt:lpstr>Calibri Light</vt:lpstr>
      <vt:lpstr>Century</vt:lpstr>
      <vt:lpstr>Colonna MT</vt:lpstr>
      <vt:lpstr>Segoe UI</vt:lpstr>
      <vt:lpstr>Segoe UI Light</vt:lpstr>
      <vt:lpstr>Vivaldi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Eckrote</dc:creator>
  <cp:lastModifiedBy>John Eckrote</cp:lastModifiedBy>
  <cp:revision>342</cp:revision>
  <dcterms:created xsi:type="dcterms:W3CDTF">2015-11-18T03:29:26Z</dcterms:created>
  <dcterms:modified xsi:type="dcterms:W3CDTF">2016-04-07T15:59:32Z</dcterms:modified>
</cp:coreProperties>
</file>